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  <p:sldMasterId id="2147483704" r:id="rId2"/>
  </p:sldMasterIdLst>
  <p:notesMasterIdLst>
    <p:notesMasterId r:id="rId46"/>
  </p:notesMasterIdLst>
  <p:sldIdLst>
    <p:sldId id="256" r:id="rId3"/>
    <p:sldId id="610" r:id="rId4"/>
    <p:sldId id="277" r:id="rId5"/>
    <p:sldId id="606" r:id="rId6"/>
    <p:sldId id="278" r:id="rId7"/>
    <p:sldId id="581" r:id="rId8"/>
    <p:sldId id="279" r:id="rId9"/>
    <p:sldId id="586" r:id="rId10"/>
    <p:sldId id="587" r:id="rId11"/>
    <p:sldId id="580" r:id="rId12"/>
    <p:sldId id="597" r:id="rId13"/>
    <p:sldId id="280" r:id="rId14"/>
    <p:sldId id="281" r:id="rId15"/>
    <p:sldId id="282" r:id="rId16"/>
    <p:sldId id="283" r:id="rId17"/>
    <p:sldId id="284" r:id="rId18"/>
    <p:sldId id="285" r:id="rId19"/>
    <p:sldId id="286" r:id="rId20"/>
    <p:sldId id="287" r:id="rId21"/>
    <p:sldId id="288" r:id="rId22"/>
    <p:sldId id="396" r:id="rId23"/>
    <p:sldId id="289" r:id="rId24"/>
    <p:sldId id="544" r:id="rId25"/>
    <p:sldId id="589" r:id="rId26"/>
    <p:sldId id="291" r:id="rId27"/>
    <p:sldId id="292" r:id="rId28"/>
    <p:sldId id="293" r:id="rId29"/>
    <p:sldId id="569" r:id="rId30"/>
    <p:sldId id="575" r:id="rId31"/>
    <p:sldId id="578" r:id="rId32"/>
    <p:sldId id="576" r:id="rId33"/>
    <p:sldId id="577" r:id="rId34"/>
    <p:sldId id="600" r:id="rId35"/>
    <p:sldId id="601" r:id="rId36"/>
    <p:sldId id="602" r:id="rId37"/>
    <p:sldId id="603" r:id="rId38"/>
    <p:sldId id="604" r:id="rId39"/>
    <p:sldId id="590" r:id="rId40"/>
    <p:sldId id="608" r:id="rId41"/>
    <p:sldId id="565" r:id="rId42"/>
    <p:sldId id="566" r:id="rId43"/>
    <p:sldId id="567" r:id="rId44"/>
    <p:sldId id="568" r:id="rId45"/>
  </p:sldIdLst>
  <p:sldSz cx="12192000" cy="6858000"/>
  <p:notesSz cx="6858000" cy="9144000"/>
  <p:embeddedFontLst>
    <p:embeddedFont>
      <p:font typeface="ＭＳ Ｐゴシック" panose="020B0600070205080204" pitchFamily="34" charset="-128"/>
      <p:regular r:id="rId47"/>
    </p:embeddedFont>
    <p:embeddedFont>
      <p:font typeface="Arial Narrow" panose="020B0606020202030204" pitchFamily="34" charset="0"/>
      <p:regular r:id="rId48"/>
      <p:bold r:id="rId49"/>
      <p:italic r:id="rId50"/>
      <p:boldItalic r:id="rId51"/>
    </p:embeddedFont>
    <p:embeddedFont>
      <p:font typeface="Calibri" panose="020F0502020204030204" pitchFamily="34" charset="0"/>
      <p:regular r:id="rId52"/>
      <p:bold r:id="rId53"/>
      <p:italic r:id="rId54"/>
      <p:boldItalic r:id="rId55"/>
    </p:embeddedFont>
    <p:embeddedFont>
      <p:font typeface="Tahoma" panose="020B0604030504040204" pitchFamily="34" charset="0"/>
      <p:regular r:id="rId56"/>
      <p:bold r:id="rId57"/>
    </p:embeddedFont>
    <p:embeddedFont>
      <p:font typeface="Corbel" panose="020B0503020204020204" pitchFamily="34" charset="0"/>
      <p:regular r:id="rId58"/>
      <p:bold r:id="rId59"/>
      <p:italic r:id="rId60"/>
      <p:boldItalic r:id="rId61"/>
    </p:embeddedFont>
    <p:embeddedFont>
      <p:font typeface="Calibri Light" panose="020F0302020204030204" pitchFamily="34" charset="0"/>
      <p:regular r:id="rId62"/>
      <p:italic r:id="rId63"/>
    </p:embeddedFont>
    <p:embeddedFont>
      <p:font typeface="Georgia" panose="02040502050405020303" pitchFamily="18" charset="0"/>
      <p:regular r:id="rId64"/>
      <p:bold r:id="rId65"/>
      <p:italic r:id="rId66"/>
      <p:boldItalic r:id="rId67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76D4B"/>
    <a:srgbClr val="80875D"/>
    <a:srgbClr val="97B688"/>
    <a:srgbClr val="8EC27C"/>
    <a:srgbClr val="008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559" autoAdjust="0"/>
    <p:restoredTop sz="86496" autoAdjust="0"/>
  </p:normalViewPr>
  <p:slideViewPr>
    <p:cSldViewPr snapToGrid="0">
      <p:cViewPr varScale="1">
        <p:scale>
          <a:sx n="60" d="100"/>
          <a:sy n="60" d="100"/>
        </p:scale>
        <p:origin x="1074" y="60"/>
      </p:cViewPr>
      <p:guideLst/>
    </p:cSldViewPr>
  </p:slideViewPr>
  <p:outlineViewPr>
    <p:cViewPr>
      <p:scale>
        <a:sx n="25" d="100"/>
        <a:sy n="25" d="100"/>
      </p:scale>
      <p:origin x="0" y="-34602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243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font" Target="fonts/font1.fntdata"/><Relationship Id="rId63" Type="http://schemas.openxmlformats.org/officeDocument/2006/relationships/font" Target="fonts/font17.fntdata"/><Relationship Id="rId68" Type="http://schemas.openxmlformats.org/officeDocument/2006/relationships/presProps" Target="presProps.xml"/><Relationship Id="rId7" Type="http://schemas.openxmlformats.org/officeDocument/2006/relationships/slide" Target="slides/slide5.xml"/><Relationship Id="rId71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font" Target="fonts/font7.fntdata"/><Relationship Id="rId58" Type="http://schemas.openxmlformats.org/officeDocument/2006/relationships/font" Target="fonts/font12.fntdata"/><Relationship Id="rId66" Type="http://schemas.openxmlformats.org/officeDocument/2006/relationships/font" Target="fonts/font20.fntdata"/><Relationship Id="rId5" Type="http://schemas.openxmlformats.org/officeDocument/2006/relationships/slide" Target="slides/slide3.xml"/><Relationship Id="rId61" Type="http://schemas.openxmlformats.org/officeDocument/2006/relationships/font" Target="fonts/font15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font" Target="fonts/font2.fntdata"/><Relationship Id="rId56" Type="http://schemas.openxmlformats.org/officeDocument/2006/relationships/font" Target="fonts/font10.fntdata"/><Relationship Id="rId64" Type="http://schemas.openxmlformats.org/officeDocument/2006/relationships/font" Target="fonts/font18.fntdata"/><Relationship Id="rId69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font" Target="fonts/font5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notesMaster" Target="notesMasters/notesMaster1.xml"/><Relationship Id="rId59" Type="http://schemas.openxmlformats.org/officeDocument/2006/relationships/font" Target="fonts/font13.fntdata"/><Relationship Id="rId67" Type="http://schemas.openxmlformats.org/officeDocument/2006/relationships/font" Target="fonts/font21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font" Target="fonts/font8.fntdata"/><Relationship Id="rId62" Type="http://schemas.openxmlformats.org/officeDocument/2006/relationships/font" Target="fonts/font16.fntdata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3.fntdata"/><Relationship Id="rId57" Type="http://schemas.openxmlformats.org/officeDocument/2006/relationships/font" Target="fonts/font11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font" Target="fonts/font6.fntdata"/><Relationship Id="rId60" Type="http://schemas.openxmlformats.org/officeDocument/2006/relationships/font" Target="fonts/font14.fntdata"/><Relationship Id="rId65" Type="http://schemas.openxmlformats.org/officeDocument/2006/relationships/font" Target="fonts/font19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font" Target="fonts/font4.fntdata"/><Relationship Id="rId55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19F11E-CED4-4DAD-937C-F259A4F17D9C}" type="datetimeFigureOut">
              <a:rPr lang="en-GB" smtClean="0"/>
              <a:t>22/03/2022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64DFFD-D89D-4EF3-8629-4B3053844D9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07529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aseline="0" dirty="0" smtClean="0"/>
              <a:t>Toronto 2022 Jan 19</a:t>
            </a:r>
            <a:r>
              <a:rPr lang="en-GB" baseline="30000" dirty="0" smtClean="0"/>
              <a:t>th</a:t>
            </a:r>
            <a:r>
              <a:rPr lang="en-GB" baseline="0" dirty="0" smtClean="0"/>
              <a:t> – </a:t>
            </a:r>
            <a:r>
              <a:rPr lang="en-GB" baseline="0" smtClean="0"/>
              <a:t>Denis Walsh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64DFFD-D89D-4EF3-8629-4B3053844D92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50856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64DFFD-D89D-4EF3-8629-4B3053844D92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93782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64DFFD-D89D-4EF3-8629-4B3053844D92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69776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64DFFD-D89D-4EF3-8629-4B3053844D92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31488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64DFFD-D89D-4EF3-8629-4B3053844D92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98045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64DFFD-D89D-4EF3-8629-4B3053844D92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94699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64DFFD-D89D-4EF3-8629-4B3053844D92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04472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64DFFD-D89D-4EF3-8629-4B3053844D92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11264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64DFFD-D89D-4EF3-8629-4B3053844D92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51292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64DFFD-D89D-4EF3-8629-4B3053844D92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53113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64DFFD-D89D-4EF3-8629-4B3053844D92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85819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64DFFD-D89D-4EF3-8629-4B3053844D92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56919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alphaModFix amt="99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3/22/2022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7" name="Rectangle 1031"/>
          <p:cNvSpPr>
            <a:spLocks noChangeArrowheads="1"/>
          </p:cNvSpPr>
          <p:nvPr/>
        </p:nvSpPr>
        <p:spPr bwMode="auto">
          <a:xfrm>
            <a:off x="-105833" y="3200400"/>
            <a:ext cx="12297833" cy="3657600"/>
          </a:xfrm>
          <a:prstGeom prst="rect">
            <a:avLst/>
          </a:prstGeom>
          <a:gradFill rotWithShape="0">
            <a:gsLst>
              <a:gs pos="0">
                <a:srgbClr val="014359"/>
              </a:gs>
              <a:gs pos="100000">
                <a:srgbClr val="007275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GB" sz="1350"/>
          </a:p>
        </p:txBody>
      </p:sp>
      <p:sp>
        <p:nvSpPr>
          <p:cNvPr id="10248" name="Rectangle 1032"/>
          <p:cNvSpPr>
            <a:spLocks noChangeArrowheads="1"/>
          </p:cNvSpPr>
          <p:nvPr/>
        </p:nvSpPr>
        <p:spPr bwMode="auto">
          <a:xfrm>
            <a:off x="-105833" y="0"/>
            <a:ext cx="12297833" cy="3276600"/>
          </a:xfrm>
          <a:prstGeom prst="rect">
            <a:avLst/>
          </a:prstGeom>
          <a:solidFill>
            <a:srgbClr val="01435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sz="1800">
              <a:latin typeface="Arial" charset="0"/>
            </a:endParaRPr>
          </a:p>
        </p:txBody>
      </p:sp>
      <p:sp>
        <p:nvSpPr>
          <p:cNvPr id="10242" name="Rectangle 1026"/>
          <p:cNvSpPr>
            <a:spLocks noGrp="1" noChangeArrowheads="1"/>
          </p:cNvSpPr>
          <p:nvPr>
            <p:ph type="ctrTitle"/>
          </p:nvPr>
        </p:nvSpPr>
        <p:spPr>
          <a:xfrm>
            <a:off x="431800" y="1700216"/>
            <a:ext cx="11328400" cy="2160587"/>
          </a:xfrm>
        </p:spPr>
        <p:txBody>
          <a:bodyPr lIns="91440"/>
          <a:lstStyle>
            <a:lvl1pPr>
              <a:defRPr sz="5625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smtClean="0"/>
              <a:t>Click to edit Master title style</a:t>
            </a:r>
            <a:endParaRPr lang="en-GB" noProof="0" smtClean="0"/>
          </a:p>
        </p:txBody>
      </p:sp>
      <p:sp>
        <p:nvSpPr>
          <p:cNvPr id="10243" name="Rectangle 1027"/>
          <p:cNvSpPr>
            <a:spLocks noGrp="1" noChangeArrowheads="1"/>
          </p:cNvSpPr>
          <p:nvPr>
            <p:ph type="subTitle" idx="1"/>
          </p:nvPr>
        </p:nvSpPr>
        <p:spPr>
          <a:xfrm>
            <a:off x="431800" y="3933825"/>
            <a:ext cx="11328400" cy="1752600"/>
          </a:xfrm>
        </p:spPr>
        <p:txBody>
          <a:bodyPr lIns="91440"/>
          <a:lstStyle>
            <a:lvl1pPr marL="0" indent="0">
              <a:buFontTx/>
              <a:buNone/>
              <a:defRPr sz="2625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noProof="0" smtClean="0"/>
              <a:t>Click to edit Master subtitle style</a:t>
            </a:r>
            <a:endParaRPr lang="en-GB" noProof="0" smtClean="0"/>
          </a:p>
        </p:txBody>
      </p:sp>
      <p:sp>
        <p:nvSpPr>
          <p:cNvPr id="10246" name="Rectangle 1030"/>
          <p:cNvSpPr>
            <a:spLocks noGrp="1" noChangeArrowheads="1"/>
          </p:cNvSpPr>
          <p:nvPr>
            <p:ph type="sldNum" sz="quarter" idx="4"/>
          </p:nvPr>
        </p:nvSpPr>
        <p:spPr>
          <a:xfrm>
            <a:off x="8737600" y="6245225"/>
            <a:ext cx="2844800" cy="476250"/>
          </a:xfrm>
        </p:spPr>
        <p:txBody>
          <a:bodyPr rIns="91440"/>
          <a:lstStyle>
            <a:lvl1pPr>
              <a:defRPr>
                <a:latin typeface="Arial" charset="0"/>
              </a:defRPr>
            </a:lvl1pPr>
          </a:lstStyle>
          <a:p>
            <a:fld id="{F2ED58B5-CE4A-492D-A89D-5A9FF850B99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308261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29CEC75-0269-4ABA-A9FC-DF4A360824FA}" type="datetime1">
              <a:rPr lang="en-GB" smtClean="0"/>
              <a:pPr/>
              <a:t>22/03/2022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5F47B36-2F3A-469E-8604-285B2B79529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81663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364671"/>
            <a:ext cx="10131425" cy="924653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1" y="1453243"/>
            <a:ext cx="10131425" cy="4681551"/>
          </a:xfrm>
        </p:spPr>
        <p:txBody>
          <a:bodyPr anchor="ctr"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89661" y="6134794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3/22/2022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1" y="6134794"/>
            <a:ext cx="7827659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66061" y="6134794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5"/>
          </a:xfrm>
        </p:spPr>
        <p:txBody>
          <a:bodyPr/>
          <a:lstStyle>
            <a:lvl1pPr algn="l">
              <a:defRPr sz="3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8D6A302-062E-4960-BF73-F956DB755026}" type="datetime1">
              <a:rPr lang="en-GB" smtClean="0"/>
              <a:pPr/>
              <a:t>22/03/2022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8004ECB-0CCA-4501-BDDE-6BC1118404D1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483729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31800" y="1700213"/>
            <a:ext cx="5562600" cy="4114800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700213"/>
            <a:ext cx="5562600" cy="4114800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73B31FF-8357-441C-85E2-81FF29C82A20}" type="datetime1">
              <a:rPr lang="en-GB" smtClean="0"/>
              <a:pPr/>
              <a:t>22/03/2022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78BEBC4-8373-4157-BECD-1975C4E3968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569341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2B6A3B0-DACE-4A68-B4CC-83D2ED1869C7}" type="datetime1">
              <a:rPr lang="en-GB" smtClean="0"/>
              <a:pPr/>
              <a:t>22/03/2022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C797ADD-3F1C-41CC-8588-E9537CB28853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295429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25A27DE-6950-4F3D-87BF-731D19BFF6D4}" type="datetime1">
              <a:rPr lang="en-GB" smtClean="0"/>
              <a:pPr/>
              <a:t>22/03/2022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06B0C4F-2DA5-4015-BDB3-961ECAB98526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383093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7A08212-05A4-4AC9-A62A-C6E690156E2B}" type="datetime1">
              <a:rPr lang="en-GB" smtClean="0"/>
              <a:pPr/>
              <a:t>22/03/2022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33A9013-7CDF-42ED-8A58-95CF39B7587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307384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3050"/>
            <a:ext cx="4011084" cy="1162050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3"/>
            <a:ext cx="4011084" cy="4691063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E960351-2992-4621-B579-7541F2C21E29}" type="datetime1">
              <a:rPr lang="en-GB" smtClean="0"/>
              <a:pPr/>
              <a:t>22/03/2022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0B5C269-36E9-42AD-A486-C40F4955BF7B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03234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dirty="0" smtClean="0"/>
              <a:t>Click icon </a:t>
            </a:r>
            <a:r>
              <a:rPr lang="en-US" smtClean="0"/>
              <a:t>to add </a:t>
            </a:r>
            <a:r>
              <a:rPr lang="en-US" dirty="0" smtClean="0"/>
              <a:t>picture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87C51C3-3F6C-4434-8635-38FA84219C4E}" type="datetime1">
              <a:rPr lang="en-GB" smtClean="0"/>
              <a:pPr/>
              <a:t>22/03/2022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D9286AA-A5AA-407B-92BF-1C23FF0602B7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593235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CA9E52F-9B77-4A45-9698-6ADCE9FC5945}" type="datetime1">
              <a:rPr lang="en-GB" smtClean="0"/>
              <a:pPr/>
              <a:t>22/03/2022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ECAEA8D-BE94-4795-8BAE-24B6B4A1C027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936304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28102" y="908053"/>
            <a:ext cx="2832100" cy="490696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31802" y="908053"/>
            <a:ext cx="8293100" cy="490696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1ACEA45-DDD1-46B6-BA0F-55CBDB1B9E1A}" type="datetime1">
              <a:rPr lang="en-GB" smtClean="0"/>
              <a:pPr/>
              <a:t>22/03/2022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AFF683F-BAEF-4450-B96E-A5880A8D4F00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699006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hart" preserve="1">
  <p:cSld name="Title, Text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1800" y="908050"/>
            <a:ext cx="11328400" cy="64928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31800" y="1700213"/>
            <a:ext cx="55626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hart Placeholder 3"/>
          <p:cNvSpPr>
            <a:spLocks noGrp="1"/>
          </p:cNvSpPr>
          <p:nvPr>
            <p:ph type="chart" sz="half" idx="2"/>
          </p:nvPr>
        </p:nvSpPr>
        <p:spPr>
          <a:xfrm>
            <a:off x="6197600" y="1700213"/>
            <a:ext cx="5562600" cy="4114800"/>
          </a:xfrm>
        </p:spPr>
        <p:txBody>
          <a:bodyPr/>
          <a:lstStyle/>
          <a:p>
            <a:r>
              <a:rPr lang="en-US" dirty="0" smtClean="0"/>
              <a:t>Click icon </a:t>
            </a:r>
            <a:r>
              <a:rPr lang="en-US" smtClean="0"/>
              <a:t>to add chart</a:t>
            </a:r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914400" y="6248400"/>
            <a:ext cx="2540000" cy="457200"/>
          </a:xfrm>
        </p:spPr>
        <p:txBody>
          <a:bodyPr/>
          <a:lstStyle>
            <a:lvl1pPr>
              <a:defRPr/>
            </a:lvl1pPr>
          </a:lstStyle>
          <a:p>
            <a:fld id="{F8364E50-6284-4B3C-A0F2-F3D3E2D4B66B}" type="datetime1">
              <a:rPr lang="en-GB" smtClean="0"/>
              <a:pPr/>
              <a:t>22/03/2022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</p:spPr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169400" y="6308725"/>
            <a:ext cx="2540000" cy="457200"/>
          </a:xfrm>
        </p:spPr>
        <p:txBody>
          <a:bodyPr/>
          <a:lstStyle>
            <a:lvl1pPr>
              <a:defRPr/>
            </a:lvl1pPr>
          </a:lstStyle>
          <a:p>
            <a:fld id="{A07D9D7C-4284-4B0C-B8DA-71351D494C0D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1889891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1800" y="908050"/>
            <a:ext cx="11328400" cy="64928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31800" y="1700213"/>
            <a:ext cx="11328400" cy="4114800"/>
          </a:xfrm>
        </p:spPr>
        <p:txBody>
          <a:bodyPr/>
          <a:lstStyle/>
          <a:p>
            <a:r>
              <a:rPr lang="en-US" dirty="0" smtClean="0"/>
              <a:t>Click icon </a:t>
            </a:r>
            <a:r>
              <a:rPr lang="en-US" smtClean="0"/>
              <a:t>to add table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14400" y="6248400"/>
            <a:ext cx="2540000" cy="457200"/>
          </a:xfrm>
        </p:spPr>
        <p:txBody>
          <a:bodyPr/>
          <a:lstStyle>
            <a:lvl1pPr>
              <a:defRPr/>
            </a:lvl1pPr>
          </a:lstStyle>
          <a:p>
            <a:fld id="{F8364E50-6284-4B3C-A0F2-F3D3E2D4B66B}" type="datetime1">
              <a:rPr lang="en-GB" smtClean="0"/>
              <a:pPr/>
              <a:t>22/03/2022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</p:spPr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69400" y="6308725"/>
            <a:ext cx="2540000" cy="457200"/>
          </a:xfrm>
        </p:spPr>
        <p:txBody>
          <a:bodyPr/>
          <a:lstStyle>
            <a:lvl1pPr>
              <a:defRPr/>
            </a:lvl1pPr>
          </a:lstStyle>
          <a:p>
            <a:fld id="{A07D9D7C-4284-4B0C-B8DA-71351D494C0D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5585127"/>
      </p:ext>
    </p:extLst>
  </p:cSld>
  <p:clrMapOvr>
    <a:masterClrMapping/>
  </p:clrMapOvr>
  <p:hf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5360" y="188640"/>
            <a:ext cx="11425269" cy="9144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334435" y="1268413"/>
            <a:ext cx="11523133" cy="5040312"/>
          </a:xfrm>
        </p:spPr>
        <p:txBody>
          <a:bodyPr/>
          <a:lstStyle>
            <a:lvl1pPr>
              <a:defRPr sz="1800">
                <a:latin typeface="Aharoni" pitchFamily="2" charset="-79"/>
                <a:cs typeface="Aharoni" pitchFamily="2" charset="-79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4" name="Date Placeholder 2"/>
          <p:cNvSpPr>
            <a:spLocks noGrp="1"/>
          </p:cNvSpPr>
          <p:nvPr>
            <p:ph type="dt" sz="half" idx="14"/>
          </p:nvPr>
        </p:nvSpPr>
        <p:spPr>
          <a:xfrm>
            <a:off x="9072033" y="6308728"/>
            <a:ext cx="2844800" cy="365125"/>
          </a:xfrm>
        </p:spPr>
        <p:txBody>
          <a:bodyPr/>
          <a:lstStyle>
            <a:lvl1pPr>
              <a:defRPr/>
            </a:lvl1pPr>
          </a:lstStyle>
          <a:p>
            <a:fld id="{D21B86B4-4482-4485-BA00-EEF2869ED65B}" type="datetime1">
              <a:rPr lang="en-GB"/>
              <a:pPr/>
              <a:t>22/03/2022</a:t>
            </a:fld>
            <a:endParaRPr lang="en-GB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5"/>
          </p:nvPr>
        </p:nvSpPr>
        <p:spPr>
          <a:xfrm>
            <a:off x="334433" y="6308728"/>
            <a:ext cx="6096000" cy="365125"/>
          </a:xfrm>
        </p:spPr>
        <p:txBody>
          <a:bodyPr/>
          <a:lstStyle>
            <a:lvl1pPr>
              <a:defRPr/>
            </a:lvl1pPr>
          </a:lstStyle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86383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3/22/2022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3/22/2022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3/22/2022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3/22/2022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85210" y="6021387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>
                <a:solidFill>
                  <a:srgbClr val="FF0000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iming>
    <p:tnLst>
      <p:par>
        <p:cTn id="1" dur="indefinite" restart="never" nodeType="tmRoot"/>
      </p:par>
    </p:tnLst>
  </p:timing>
  <p:txStyles>
    <p:titleStyle>
      <a:lvl1pPr algn="l" defTabSz="457200" rtl="0" eaLnBrk="1" latinLnBrk="0" hangingPunct="1">
        <a:spcBef>
          <a:spcPct val="0"/>
        </a:spcBef>
        <a:buNone/>
        <a:defRPr sz="36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Rectangle 8"/>
          <p:cNvSpPr>
            <a:spLocks noChangeArrowheads="1"/>
          </p:cNvSpPr>
          <p:nvPr/>
        </p:nvSpPr>
        <p:spPr bwMode="auto">
          <a:xfrm>
            <a:off x="-105833" y="0"/>
            <a:ext cx="12297833" cy="38100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sz="1800">
              <a:latin typeface="Arial" charset="0"/>
            </a:endParaRPr>
          </a:p>
        </p:txBody>
      </p:sp>
      <p:sp>
        <p:nvSpPr>
          <p:cNvPr id="1033" name="Rectangle 9"/>
          <p:cNvSpPr>
            <a:spLocks noChangeArrowheads="1"/>
          </p:cNvSpPr>
          <p:nvPr/>
        </p:nvSpPr>
        <p:spPr bwMode="auto">
          <a:xfrm>
            <a:off x="-105833" y="3048000"/>
            <a:ext cx="12297833" cy="3810000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rgbClr val="DCDEDE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GB" sz="1350"/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31800" y="908050"/>
            <a:ext cx="11328400" cy="649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GB" smtClean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31800" y="1700213"/>
            <a:ext cx="11328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smtClean="0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14400" y="6248400"/>
            <a:ext cx="2540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050">
                <a:latin typeface="Arial" charset="0"/>
              </a:defRPr>
            </a:lvl1pPr>
          </a:lstStyle>
          <a:p>
            <a:fld id="{F8364E50-6284-4B3C-A0F2-F3D3E2D4B66B}" type="datetime1">
              <a:rPr lang="en-GB" smtClean="0"/>
              <a:pPr/>
              <a:t>22/03/2022</a:t>
            </a:fld>
            <a:endParaRPr lang="en-GB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8400"/>
            <a:ext cx="3860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50">
                <a:latin typeface="Arial" charset="0"/>
              </a:defRPr>
            </a:lvl1pPr>
          </a:lstStyle>
          <a:p>
            <a:endParaRPr lang="en-GB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9169400" y="6308725"/>
            <a:ext cx="2540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1050">
                <a:latin typeface="+mn-lt"/>
              </a:defRPr>
            </a:lvl1pPr>
          </a:lstStyle>
          <a:p>
            <a:fld id="{A07D9D7C-4284-4B0C-B8DA-71351D494C0D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47029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  <p:sldLayoutId id="2147483708" r:id="rId4"/>
    <p:sldLayoutId id="2147483709" r:id="rId5"/>
    <p:sldLayoutId id="2147483710" r:id="rId6"/>
    <p:sldLayoutId id="2147483711" r:id="rId7"/>
    <p:sldLayoutId id="2147483712" r:id="rId8"/>
    <p:sldLayoutId id="2147483713" r:id="rId9"/>
    <p:sldLayoutId id="2147483714" r:id="rId10"/>
    <p:sldLayoutId id="2147483715" r:id="rId11"/>
    <p:sldLayoutId id="2147483716" r:id="rId12"/>
    <p:sldLayoutId id="2147483717" r:id="rId13"/>
    <p:sldLayoutId id="2147483718" r:id="rId14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625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625">
          <a:solidFill>
            <a:schemeClr val="tx2"/>
          </a:solidFill>
          <a:latin typeface="Georgia" pitchFamily="16" charset="0"/>
          <a:ea typeface="ＭＳ Ｐゴシック" pitchFamily="16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625">
          <a:solidFill>
            <a:schemeClr val="tx2"/>
          </a:solidFill>
          <a:latin typeface="Georgia" pitchFamily="16" charset="0"/>
          <a:ea typeface="ＭＳ Ｐゴシック" pitchFamily="16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625">
          <a:solidFill>
            <a:schemeClr val="tx2"/>
          </a:solidFill>
          <a:latin typeface="Georgia" pitchFamily="16" charset="0"/>
          <a:ea typeface="ＭＳ Ｐゴシック" pitchFamily="16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625">
          <a:solidFill>
            <a:schemeClr val="tx2"/>
          </a:solidFill>
          <a:latin typeface="Georgia" pitchFamily="16" charset="0"/>
          <a:ea typeface="ＭＳ Ｐゴシック" pitchFamily="16" charset="-128"/>
        </a:defRPr>
      </a:lvl5pPr>
      <a:lvl6pPr marL="342900" algn="l" rtl="0" eaLnBrk="1" fontAlgn="base" hangingPunct="1">
        <a:spcBef>
          <a:spcPct val="0"/>
        </a:spcBef>
        <a:spcAft>
          <a:spcPct val="0"/>
        </a:spcAft>
        <a:defRPr sz="2625">
          <a:solidFill>
            <a:schemeClr val="tx2"/>
          </a:solidFill>
          <a:latin typeface="Georgia" pitchFamily="16" charset="0"/>
          <a:ea typeface="ＭＳ Ｐゴシック" pitchFamily="16" charset="-128"/>
        </a:defRPr>
      </a:lvl6pPr>
      <a:lvl7pPr marL="685800" algn="l" rtl="0" eaLnBrk="1" fontAlgn="base" hangingPunct="1">
        <a:spcBef>
          <a:spcPct val="0"/>
        </a:spcBef>
        <a:spcAft>
          <a:spcPct val="0"/>
        </a:spcAft>
        <a:defRPr sz="2625">
          <a:solidFill>
            <a:schemeClr val="tx2"/>
          </a:solidFill>
          <a:latin typeface="Georgia" pitchFamily="16" charset="0"/>
          <a:ea typeface="ＭＳ Ｐゴシック" pitchFamily="16" charset="-128"/>
        </a:defRPr>
      </a:lvl7pPr>
      <a:lvl8pPr marL="1028700" algn="l" rtl="0" eaLnBrk="1" fontAlgn="base" hangingPunct="1">
        <a:spcBef>
          <a:spcPct val="0"/>
        </a:spcBef>
        <a:spcAft>
          <a:spcPct val="0"/>
        </a:spcAft>
        <a:defRPr sz="2625">
          <a:solidFill>
            <a:schemeClr val="tx2"/>
          </a:solidFill>
          <a:latin typeface="Georgia" pitchFamily="16" charset="0"/>
          <a:ea typeface="ＭＳ Ｐゴシック" pitchFamily="16" charset="-128"/>
        </a:defRPr>
      </a:lvl8pPr>
      <a:lvl9pPr marL="1371600" algn="l" rtl="0" eaLnBrk="1" fontAlgn="base" hangingPunct="1">
        <a:spcBef>
          <a:spcPct val="0"/>
        </a:spcBef>
        <a:spcAft>
          <a:spcPct val="0"/>
        </a:spcAft>
        <a:defRPr sz="2625">
          <a:solidFill>
            <a:schemeClr val="tx2"/>
          </a:solidFill>
          <a:latin typeface="Georgia" pitchFamily="16" charset="0"/>
          <a:ea typeface="ＭＳ Ｐゴシック" pitchFamily="16" charset="-128"/>
        </a:defRPr>
      </a:lvl9pPr>
    </p:titleStyle>
    <p:bodyStyle>
      <a:lvl1pPr marL="257175" indent="-257175" algn="l" rtl="0" eaLnBrk="1" fontAlgn="base" hangingPunct="1">
        <a:spcBef>
          <a:spcPct val="0"/>
        </a:spcBef>
        <a:spcAft>
          <a:spcPct val="70000"/>
        </a:spcAft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608410" indent="-216694" algn="l" rtl="0" eaLnBrk="1" fontAlgn="base" hangingPunct="1">
        <a:lnSpc>
          <a:spcPct val="90000"/>
        </a:lnSpc>
        <a:spcBef>
          <a:spcPct val="0"/>
        </a:spcBef>
        <a:spcAft>
          <a:spcPct val="50000"/>
        </a:spcAft>
        <a:buChar char="–"/>
        <a:defRPr sz="1800">
          <a:solidFill>
            <a:schemeClr val="tx1"/>
          </a:solidFill>
          <a:latin typeface="+mn-lt"/>
          <a:ea typeface="+mn-ea"/>
        </a:defRPr>
      </a:lvl2pPr>
      <a:lvl3pPr marL="914400" indent="-171450" algn="l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Char char="•"/>
        <a:defRPr sz="1800">
          <a:solidFill>
            <a:schemeClr val="tx1"/>
          </a:solidFill>
          <a:latin typeface="+mn-lt"/>
          <a:ea typeface="+mn-ea"/>
        </a:defRPr>
      </a:lvl3pPr>
      <a:lvl4pPr marL="1220391" indent="-171450" algn="l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Char char="–"/>
        <a:defRPr sz="1800">
          <a:solidFill>
            <a:schemeClr val="tx1"/>
          </a:solidFill>
          <a:latin typeface="+mn-lt"/>
          <a:ea typeface="+mn-ea"/>
        </a:defRPr>
      </a:lvl4pPr>
      <a:lvl5pPr marL="1543050" indent="-171450" algn="l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Char char="»"/>
        <a:defRPr sz="1800">
          <a:solidFill>
            <a:schemeClr val="tx1"/>
          </a:solidFill>
          <a:latin typeface="+mn-lt"/>
          <a:ea typeface="+mn-ea"/>
        </a:defRPr>
      </a:lvl5pPr>
      <a:lvl6pPr marL="1885950" indent="-171450" algn="l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Char char="»"/>
        <a:defRPr sz="1800">
          <a:solidFill>
            <a:schemeClr val="tx1"/>
          </a:solidFill>
          <a:latin typeface="+mn-lt"/>
          <a:ea typeface="+mn-ea"/>
        </a:defRPr>
      </a:lvl6pPr>
      <a:lvl7pPr marL="2228850" indent="-171450" algn="l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Char char="»"/>
        <a:defRPr sz="1800">
          <a:solidFill>
            <a:schemeClr val="tx1"/>
          </a:solidFill>
          <a:latin typeface="+mn-lt"/>
          <a:ea typeface="+mn-ea"/>
        </a:defRPr>
      </a:lvl7pPr>
      <a:lvl8pPr marL="2571750" indent="-171450" algn="l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Char char="»"/>
        <a:defRPr sz="1800">
          <a:solidFill>
            <a:schemeClr val="tx1"/>
          </a:solidFill>
          <a:latin typeface="+mn-lt"/>
          <a:ea typeface="+mn-ea"/>
        </a:defRPr>
      </a:lvl8pPr>
      <a:lvl9pPr marL="2914650" indent="-171450" algn="l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Char char="»"/>
        <a:defRPr sz="18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6.jpeg"/><Relationship Id="rId4" Type="http://schemas.openxmlformats.org/officeDocument/2006/relationships/image" Target="../media/image8.jpe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6.jpeg"/><Relationship Id="rId4" Type="http://schemas.openxmlformats.org/officeDocument/2006/relationships/image" Target="../media/image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05853" y="569807"/>
            <a:ext cx="10225672" cy="2421464"/>
          </a:xfrm>
        </p:spPr>
        <p:txBody>
          <a:bodyPr>
            <a:normAutofit/>
          </a:bodyPr>
          <a:lstStyle/>
          <a:p>
            <a:pPr algn="ctr"/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>natural induction and “global adaptation in networks of selfish components”</a:t>
            </a:r>
            <a:endParaRPr lang="en-GB" sz="6600" cap="non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33799" y="2991272"/>
            <a:ext cx="7197726" cy="1837647"/>
          </a:xfrm>
        </p:spPr>
        <p:txBody>
          <a:bodyPr>
            <a:noAutofit/>
          </a:bodyPr>
          <a:lstStyle/>
          <a:p>
            <a:pPr algn="ctr"/>
            <a:endParaRPr lang="en-GB" sz="2800" cap="none" dirty="0"/>
          </a:p>
          <a:p>
            <a:pPr algn="ctr"/>
            <a:r>
              <a:rPr lang="en-GB" sz="4000" cap="none" dirty="0" smtClean="0"/>
              <a:t>Richard Watson</a:t>
            </a:r>
            <a:r>
              <a:rPr lang="en-GB" sz="2800" cap="none" dirty="0" smtClean="0"/>
              <a:t/>
            </a:r>
            <a:br>
              <a:rPr lang="en-GB" sz="2800" cap="none" dirty="0" smtClean="0"/>
            </a:br>
            <a:r>
              <a:rPr lang="en-GB" sz="2800" cap="none" dirty="0" smtClean="0"/>
              <a:t>University of Southampton, UK</a:t>
            </a:r>
            <a:endParaRPr lang="en-GB" sz="2800" cap="none" dirty="0"/>
          </a:p>
        </p:txBody>
      </p:sp>
    </p:spTree>
    <p:extLst>
      <p:ext uri="{BB962C8B-B14F-4D97-AF65-F5344CB8AC3E}">
        <p14:creationId xmlns:p14="http://schemas.microsoft.com/office/powerpoint/2010/main" val="4115936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826997"/>
            <a:ext cx="10479505" cy="6031003"/>
          </a:xfrm>
        </p:spPr>
        <p:txBody>
          <a:bodyPr>
            <a:normAutofit/>
          </a:bodyPr>
          <a:lstStyle/>
          <a:p>
            <a:r>
              <a:rPr lang="en-GB" dirty="0" smtClean="0"/>
              <a:t>Applies to any dynamical system described by a network of viscoelastic connections, experiencing episodic stress or perturbation</a:t>
            </a:r>
          </a:p>
          <a:p>
            <a:r>
              <a:rPr lang="en-GB" dirty="0"/>
              <a:t>viscoelastic </a:t>
            </a:r>
            <a:r>
              <a:rPr lang="en-GB" dirty="0" smtClean="0"/>
              <a:t>= connections ‘give-way’ slowly/a little bit under stress</a:t>
            </a:r>
          </a:p>
          <a:p>
            <a:r>
              <a:rPr lang="en-GB" dirty="0" smtClean="0"/>
              <a:t>The differential stress on connections is determined by the ‘experience’/’history’ of the system – </a:t>
            </a:r>
            <a:r>
              <a:rPr lang="en-GB" i="1" dirty="0" smtClean="0"/>
              <a:t>eases frustrations </a:t>
            </a:r>
            <a:r>
              <a:rPr lang="en-GB" dirty="0" smtClean="0"/>
              <a:t>over multiple episodes. This results in an </a:t>
            </a:r>
            <a:r>
              <a:rPr lang="en-GB" i="1" dirty="0" smtClean="0"/>
              <a:t>associative memory </a:t>
            </a:r>
            <a:r>
              <a:rPr lang="en-GB" dirty="0" smtClean="0"/>
              <a:t>of past experience, held in connective structure of the system</a:t>
            </a:r>
          </a:p>
          <a:p>
            <a:r>
              <a:rPr lang="en-GB" dirty="0" smtClean="0"/>
              <a:t>Because its associative, it can generalise – finds better solutions </a:t>
            </a:r>
            <a:r>
              <a:rPr lang="en-GB" dirty="0"/>
              <a:t>to constraint optimisation problems </a:t>
            </a:r>
            <a:r>
              <a:rPr lang="en-GB" dirty="0" smtClean="0"/>
              <a:t>with experience </a:t>
            </a:r>
            <a:br>
              <a:rPr lang="en-GB" dirty="0" smtClean="0"/>
            </a:br>
            <a:r>
              <a:rPr lang="en-GB" dirty="0" smtClean="0"/>
              <a:t>= ‘systemic intelligence’ (ability to find harmonious configurations, that resolve more internal conflict)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77095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63934" y="1661941"/>
            <a:ext cx="10131425" cy="924653"/>
          </a:xfrm>
        </p:spPr>
        <p:txBody>
          <a:bodyPr/>
          <a:lstStyle/>
          <a:p>
            <a:r>
              <a:rPr lang="en-GB" dirty="0" smtClean="0"/>
              <a:t>In more detail…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2346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60809" y="586175"/>
            <a:ext cx="7992140" cy="864855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n-GB" sz="3100" dirty="0"/>
              <a:t>induction </a:t>
            </a:r>
            <a:r>
              <a:rPr lang="en-GB" sz="3100" dirty="0" smtClean="0"/>
              <a:t>requires -&gt; modelling </a:t>
            </a:r>
            <a:r>
              <a:rPr lang="en-GB" sz="3100" dirty="0"/>
              <a:t>underlying </a:t>
            </a:r>
            <a:r>
              <a:rPr lang="en-GB" sz="3100" dirty="0" smtClean="0"/>
              <a:t>regularities</a:t>
            </a:r>
            <a:endParaRPr lang="en-GB" sz="3100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7459579" y="4575884"/>
            <a:ext cx="18114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7577899" y="1713562"/>
            <a:ext cx="1693092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/>
              <a:t>000001 </a:t>
            </a:r>
          </a:p>
          <a:p>
            <a:r>
              <a:rPr lang="en-GB" sz="3600" dirty="0"/>
              <a:t>111101 </a:t>
            </a:r>
          </a:p>
          <a:p>
            <a:r>
              <a:rPr lang="en-GB" sz="3600" dirty="0"/>
              <a:t>001110 </a:t>
            </a:r>
          </a:p>
          <a:p>
            <a:r>
              <a:rPr lang="en-GB" sz="3600" dirty="0"/>
              <a:t>110010 </a:t>
            </a:r>
          </a:p>
          <a:p>
            <a:r>
              <a:rPr lang="en-GB" sz="3600" dirty="0"/>
              <a:t>111101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7181631" y="4792079"/>
            <a:ext cx="2841846" cy="647320"/>
            <a:chOff x="5302789" y="4919008"/>
            <a:chExt cx="2841846" cy="647320"/>
          </a:xfrm>
        </p:grpSpPr>
        <p:grpSp>
          <p:nvGrpSpPr>
            <p:cNvPr id="12" name="Group 11"/>
            <p:cNvGrpSpPr/>
            <p:nvPr/>
          </p:nvGrpSpPr>
          <p:grpSpPr>
            <a:xfrm>
              <a:off x="5461545" y="4919008"/>
              <a:ext cx="2540775" cy="573631"/>
              <a:chOff x="3774020" y="5121315"/>
              <a:chExt cx="2540775" cy="573631"/>
            </a:xfrm>
          </p:grpSpPr>
          <p:sp>
            <p:nvSpPr>
              <p:cNvPr id="21" name="Arc 20"/>
              <p:cNvSpPr/>
              <p:nvPr/>
            </p:nvSpPr>
            <p:spPr>
              <a:xfrm>
                <a:off x="3774020" y="5121315"/>
                <a:ext cx="521793" cy="573631"/>
              </a:xfrm>
              <a:prstGeom prst="arc">
                <a:avLst>
                  <a:gd name="adj1" fmla="val 10736346"/>
                  <a:gd name="adj2" fmla="val 0"/>
                </a:avLst>
              </a:prstGeom>
              <a:ln w="57150" cap="flat" cmpd="sng" algn="ctr">
                <a:solidFill>
                  <a:srgbClr val="0070C0"/>
                </a:solidFill>
                <a:prstDash val="solid"/>
                <a:round/>
                <a:headEnd type="triangle" w="med" len="med"/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2" name="Arc 21"/>
              <p:cNvSpPr/>
              <p:nvPr/>
            </p:nvSpPr>
            <p:spPr>
              <a:xfrm>
                <a:off x="4829883" y="5121315"/>
                <a:ext cx="521793" cy="573631"/>
              </a:xfrm>
              <a:prstGeom prst="arc">
                <a:avLst>
                  <a:gd name="adj1" fmla="val 10736346"/>
                  <a:gd name="adj2" fmla="val 0"/>
                </a:avLst>
              </a:prstGeom>
              <a:ln w="57150" cap="flat" cmpd="sng" algn="ctr">
                <a:solidFill>
                  <a:srgbClr val="0070C0"/>
                </a:solidFill>
                <a:prstDash val="solid"/>
                <a:round/>
                <a:headEnd type="triangle" w="med" len="med"/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3" name="Arc 22"/>
              <p:cNvSpPr/>
              <p:nvPr/>
            </p:nvSpPr>
            <p:spPr>
              <a:xfrm>
                <a:off x="5793002" y="5121315"/>
                <a:ext cx="521793" cy="573631"/>
              </a:xfrm>
              <a:prstGeom prst="arc">
                <a:avLst>
                  <a:gd name="adj1" fmla="val 10736346"/>
                  <a:gd name="adj2" fmla="val 0"/>
                </a:avLst>
              </a:prstGeom>
              <a:ln w="57150" cap="flat" cmpd="sng" algn="ctr">
                <a:solidFill>
                  <a:srgbClr val="FF0000"/>
                </a:solidFill>
                <a:prstDash val="solid"/>
                <a:round/>
                <a:headEnd type="triangle" w="med" len="med"/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5302789" y="5227877"/>
              <a:ext cx="2841846" cy="338451"/>
              <a:chOff x="5024839" y="2616271"/>
              <a:chExt cx="3800345" cy="452604"/>
            </a:xfrm>
          </p:grpSpPr>
          <p:sp>
            <p:nvSpPr>
              <p:cNvPr id="15" name="Oval 14"/>
              <p:cNvSpPr/>
              <p:nvPr/>
            </p:nvSpPr>
            <p:spPr>
              <a:xfrm>
                <a:off x="5024839" y="2616271"/>
                <a:ext cx="455380" cy="452604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effectLst>
                <a:innerShdw blurRad="63500" dist="50800" dir="81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GB" sz="2800">
                  <a:solidFill>
                    <a:srgbClr val="FFFFFF"/>
                  </a:solidFill>
                  <a:latin typeface="Arial Narrow"/>
                  <a:cs typeface="Arial"/>
                </a:endParaRPr>
              </a:p>
            </p:txBody>
          </p:sp>
          <p:sp>
            <p:nvSpPr>
              <p:cNvPr id="16" name="Oval 15"/>
              <p:cNvSpPr/>
              <p:nvPr/>
            </p:nvSpPr>
            <p:spPr>
              <a:xfrm>
                <a:off x="5693832" y="2616271"/>
                <a:ext cx="455380" cy="452604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effectLst>
                <a:innerShdw blurRad="63500" dist="50800" dir="81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GB" sz="2800">
                  <a:solidFill>
                    <a:srgbClr val="FFFFFF"/>
                  </a:solidFill>
                  <a:latin typeface="Arial Narrow"/>
                  <a:cs typeface="Arial"/>
                </a:endParaRPr>
              </a:p>
            </p:txBody>
          </p:sp>
          <p:sp>
            <p:nvSpPr>
              <p:cNvPr id="17" name="Oval 16"/>
              <p:cNvSpPr/>
              <p:nvPr/>
            </p:nvSpPr>
            <p:spPr>
              <a:xfrm>
                <a:off x="6362825" y="2616271"/>
                <a:ext cx="455380" cy="452604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effectLst>
                <a:innerShdw blurRad="63500" dist="50800" dir="81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GB" sz="2800">
                  <a:solidFill>
                    <a:srgbClr val="FFFFFF"/>
                  </a:solidFill>
                  <a:latin typeface="Arial Narrow"/>
                  <a:cs typeface="Arial"/>
                </a:endParaRPr>
              </a:p>
            </p:txBody>
          </p:sp>
          <p:sp>
            <p:nvSpPr>
              <p:cNvPr id="18" name="Oval 17"/>
              <p:cNvSpPr/>
              <p:nvPr/>
            </p:nvSpPr>
            <p:spPr>
              <a:xfrm>
                <a:off x="7031818" y="2616271"/>
                <a:ext cx="455380" cy="452604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effectLst>
                <a:innerShdw blurRad="63500" dist="50800" dir="81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GB" sz="2800">
                  <a:solidFill>
                    <a:srgbClr val="FFFFFF"/>
                  </a:solidFill>
                  <a:latin typeface="Arial Narrow"/>
                  <a:cs typeface="Arial"/>
                </a:endParaRPr>
              </a:p>
            </p:txBody>
          </p:sp>
          <p:sp>
            <p:nvSpPr>
              <p:cNvPr id="19" name="Oval 18"/>
              <p:cNvSpPr/>
              <p:nvPr/>
            </p:nvSpPr>
            <p:spPr>
              <a:xfrm>
                <a:off x="7700811" y="2616271"/>
                <a:ext cx="455380" cy="452604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effectLst>
                <a:innerShdw blurRad="63500" dist="50800" dir="81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GB" sz="2800">
                  <a:solidFill>
                    <a:srgbClr val="FFFFFF"/>
                  </a:solidFill>
                  <a:latin typeface="Arial Narrow"/>
                  <a:cs typeface="Arial"/>
                </a:endParaRPr>
              </a:p>
            </p:txBody>
          </p:sp>
          <p:sp>
            <p:nvSpPr>
              <p:cNvPr id="20" name="Oval 19"/>
              <p:cNvSpPr/>
              <p:nvPr/>
            </p:nvSpPr>
            <p:spPr>
              <a:xfrm>
                <a:off x="8369804" y="2616271"/>
                <a:ext cx="455380" cy="452604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effectLst>
                <a:innerShdw blurRad="63500" dist="50800" dir="81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GB" sz="2800">
                  <a:solidFill>
                    <a:srgbClr val="FFFFFF"/>
                  </a:solidFill>
                  <a:latin typeface="Arial Narrow"/>
                  <a:cs typeface="Arial"/>
                </a:endParaRPr>
              </a:p>
            </p:txBody>
          </p:sp>
        </p:grpSp>
      </p:grpSp>
      <p:sp>
        <p:nvSpPr>
          <p:cNvPr id="24" name="Content Placeholder 2"/>
          <p:cNvSpPr txBox="1">
            <a:spLocks/>
          </p:cNvSpPr>
          <p:nvPr/>
        </p:nvSpPr>
        <p:spPr>
          <a:xfrm>
            <a:off x="1295734" y="3273710"/>
            <a:ext cx="7903898" cy="433137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40030" indent="-240030" algn="l" defTabSz="6858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200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80060" indent="-240030" algn="l" defTabSz="6858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80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0090" indent="-240030" algn="l" defTabSz="6858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600" i="1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60120" indent="-240030" algn="l" defTabSz="6858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00150" indent="-240030" algn="l" defTabSz="6858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440180" indent="-240030" algn="l" defTabSz="6858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80210" indent="-240030" algn="l" defTabSz="6858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920240" indent="-240030" algn="l" defTabSz="6858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baseline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160270" indent="-240030" algn="l" defTabSz="6858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baseline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400" i="1" dirty="0" smtClean="0"/>
              <a:t>modelling </a:t>
            </a:r>
            <a:r>
              <a:rPr lang="en-GB" sz="2400" i="1" dirty="0"/>
              <a:t>what things go together</a:t>
            </a:r>
            <a:r>
              <a:rPr lang="en-GB" sz="2400" dirty="0"/>
              <a:t>. </a:t>
            </a:r>
            <a:br>
              <a:rPr lang="en-GB" sz="2400" dirty="0"/>
            </a:br>
            <a:endParaRPr lang="en-GB" sz="2400" dirty="0"/>
          </a:p>
          <a:p>
            <a:endParaRPr lang="en-GB" sz="2400" dirty="0"/>
          </a:p>
          <a:p>
            <a:endParaRPr lang="en-GB" sz="2400" dirty="0"/>
          </a:p>
          <a:p>
            <a:endParaRPr lang="en-GB" sz="2400" dirty="0"/>
          </a:p>
          <a:p>
            <a:endParaRPr lang="en-GB" sz="2400" dirty="0"/>
          </a:p>
        </p:txBody>
      </p:sp>
      <p:sp>
        <p:nvSpPr>
          <p:cNvPr id="25" name="Rectangle 24"/>
          <p:cNvSpPr/>
          <p:nvPr/>
        </p:nvSpPr>
        <p:spPr>
          <a:xfrm>
            <a:off x="4494807" y="6048563"/>
            <a:ext cx="428710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3600" dirty="0" smtClean="0">
                <a:solidFill>
                  <a:schemeClr val="accent1"/>
                </a:solidFill>
              </a:rPr>
              <a:t>e.g. </a:t>
            </a:r>
            <a:r>
              <a:rPr lang="en-GB" sz="3600" dirty="0" err="1">
                <a:solidFill>
                  <a:schemeClr val="accent1"/>
                </a:solidFill>
              </a:rPr>
              <a:t>H</a:t>
            </a:r>
            <a:r>
              <a:rPr lang="en-GB" sz="3600" dirty="0" err="1" smtClean="0">
                <a:solidFill>
                  <a:schemeClr val="accent1"/>
                </a:solidFill>
              </a:rPr>
              <a:t>ebbian</a:t>
            </a:r>
            <a:r>
              <a:rPr lang="en-GB" sz="3600" dirty="0" smtClean="0">
                <a:solidFill>
                  <a:schemeClr val="accent1"/>
                </a:solidFill>
              </a:rPr>
              <a:t> learning</a:t>
            </a:r>
            <a:endParaRPr lang="en-GB" sz="3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3580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GB" dirty="0" smtClean="0"/>
              <a:t>Induction =&gt; Generalisation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05264" y="1713562"/>
            <a:ext cx="5261811" cy="4847659"/>
          </a:xfrm>
        </p:spPr>
        <p:txBody>
          <a:bodyPr>
            <a:noAutofit/>
          </a:bodyPr>
          <a:lstStyle/>
          <a:p>
            <a:pPr lvl="1"/>
            <a:r>
              <a:rPr lang="en-GB" dirty="0"/>
              <a:t>A correlation model records information about multiple patterns. </a:t>
            </a:r>
          </a:p>
          <a:p>
            <a:pPr lvl="1"/>
            <a:endParaRPr lang="en-GB" dirty="0"/>
          </a:p>
          <a:p>
            <a:pPr lvl="1"/>
            <a:r>
              <a:rPr lang="en-GB" dirty="0"/>
              <a:t>Store and recall multiple patterns.</a:t>
            </a:r>
            <a:br>
              <a:rPr lang="en-GB" dirty="0"/>
            </a:br>
            <a:r>
              <a:rPr lang="en-GB" dirty="0"/>
              <a:t> </a:t>
            </a:r>
            <a:r>
              <a:rPr lang="en-GB" b="1" i="1" dirty="0"/>
              <a:t>Associative memory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r>
              <a:rPr lang="en-GB" dirty="0"/>
              <a:t>Model can also be used to generate novel patterns that are from the same class </a:t>
            </a:r>
            <a:r>
              <a:rPr lang="en-GB" b="1" i="1" dirty="0"/>
              <a:t>Generalisation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7459579" y="4575884"/>
            <a:ext cx="18114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7459579" y="5402053"/>
            <a:ext cx="18114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7629996" y="5525163"/>
            <a:ext cx="169309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/>
              <a:t>001110 </a:t>
            </a:r>
          </a:p>
          <a:p>
            <a:r>
              <a:rPr lang="en-GB" sz="3600" dirty="0"/>
              <a:t>111110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577899" y="1713562"/>
            <a:ext cx="1693092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/>
              <a:t>000001 </a:t>
            </a:r>
          </a:p>
          <a:p>
            <a:r>
              <a:rPr lang="en-GB" sz="3600" dirty="0"/>
              <a:t>111101 </a:t>
            </a:r>
          </a:p>
          <a:p>
            <a:r>
              <a:rPr lang="en-GB" sz="3600" dirty="0"/>
              <a:t>001110 </a:t>
            </a:r>
          </a:p>
          <a:p>
            <a:r>
              <a:rPr lang="en-GB" sz="3600" dirty="0"/>
              <a:t>110010 </a:t>
            </a:r>
          </a:p>
          <a:p>
            <a:r>
              <a:rPr lang="en-GB" sz="3600" dirty="0"/>
              <a:t>111101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9323089" y="2408749"/>
            <a:ext cx="12038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Many points in feature space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463496" y="4359720"/>
            <a:ext cx="10991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One point in model space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9436681" y="3609077"/>
            <a:ext cx="275976" cy="750642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9739472" y="3609077"/>
            <a:ext cx="100686" cy="750642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10013221" y="3609077"/>
            <a:ext cx="68740" cy="750642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>
            <a:off x="10178981" y="3609077"/>
            <a:ext cx="123223" cy="750642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29"/>
          <p:cNvGrpSpPr/>
          <p:nvPr/>
        </p:nvGrpSpPr>
        <p:grpSpPr>
          <a:xfrm flipV="1">
            <a:off x="9591994" y="5560048"/>
            <a:ext cx="697377" cy="750642"/>
            <a:chOff x="8367872" y="3761477"/>
            <a:chExt cx="342489" cy="750642"/>
          </a:xfrm>
        </p:grpSpPr>
        <p:cxnSp>
          <p:nvCxnSpPr>
            <p:cNvPr id="27" name="Straight Arrow Connector 26"/>
            <p:cNvCxnSpPr/>
            <p:nvPr/>
          </p:nvCxnSpPr>
          <p:spPr>
            <a:xfrm>
              <a:off x="8367872" y="3761477"/>
              <a:ext cx="100686" cy="750642"/>
            </a:xfrm>
            <a:prstGeom prst="straightConnector1">
              <a:avLst/>
            </a:prstGeom>
            <a:ln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/>
            <p:nvPr/>
          </p:nvCxnSpPr>
          <p:spPr>
            <a:xfrm flipH="1">
              <a:off x="8641621" y="3761477"/>
              <a:ext cx="68740" cy="750642"/>
            </a:xfrm>
            <a:prstGeom prst="straightConnector1">
              <a:avLst/>
            </a:prstGeom>
            <a:ln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7208928" y="4722149"/>
            <a:ext cx="2369929" cy="539826"/>
            <a:chOff x="5302789" y="4919008"/>
            <a:chExt cx="2841846" cy="647320"/>
          </a:xfrm>
        </p:grpSpPr>
        <p:grpSp>
          <p:nvGrpSpPr>
            <p:cNvPr id="23" name="Group 22"/>
            <p:cNvGrpSpPr/>
            <p:nvPr/>
          </p:nvGrpSpPr>
          <p:grpSpPr>
            <a:xfrm>
              <a:off x="5461545" y="4919008"/>
              <a:ext cx="2540775" cy="573631"/>
              <a:chOff x="3774020" y="5121315"/>
              <a:chExt cx="2540775" cy="573631"/>
            </a:xfrm>
          </p:grpSpPr>
          <p:sp>
            <p:nvSpPr>
              <p:cNvPr id="34" name="Arc 33"/>
              <p:cNvSpPr/>
              <p:nvPr/>
            </p:nvSpPr>
            <p:spPr>
              <a:xfrm>
                <a:off x="3774020" y="5121315"/>
                <a:ext cx="521793" cy="573631"/>
              </a:xfrm>
              <a:prstGeom prst="arc">
                <a:avLst>
                  <a:gd name="adj1" fmla="val 10736346"/>
                  <a:gd name="adj2" fmla="val 0"/>
                </a:avLst>
              </a:prstGeom>
              <a:ln w="57150" cap="flat" cmpd="sng" algn="ctr">
                <a:solidFill>
                  <a:srgbClr val="0070C0"/>
                </a:solidFill>
                <a:prstDash val="solid"/>
                <a:round/>
                <a:headEnd type="triangle" w="med" len="med"/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5" name="Arc 34"/>
              <p:cNvSpPr/>
              <p:nvPr/>
            </p:nvSpPr>
            <p:spPr>
              <a:xfrm>
                <a:off x="4829883" y="5121315"/>
                <a:ext cx="521793" cy="573631"/>
              </a:xfrm>
              <a:prstGeom prst="arc">
                <a:avLst>
                  <a:gd name="adj1" fmla="val 10736346"/>
                  <a:gd name="adj2" fmla="val 0"/>
                </a:avLst>
              </a:prstGeom>
              <a:ln w="57150" cap="flat" cmpd="sng" algn="ctr">
                <a:solidFill>
                  <a:srgbClr val="0070C0"/>
                </a:solidFill>
                <a:prstDash val="solid"/>
                <a:round/>
                <a:headEnd type="triangle" w="med" len="med"/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6" name="Arc 35"/>
              <p:cNvSpPr/>
              <p:nvPr/>
            </p:nvSpPr>
            <p:spPr>
              <a:xfrm>
                <a:off x="5793002" y="5121315"/>
                <a:ext cx="521793" cy="573631"/>
              </a:xfrm>
              <a:prstGeom prst="arc">
                <a:avLst>
                  <a:gd name="adj1" fmla="val 10736346"/>
                  <a:gd name="adj2" fmla="val 0"/>
                </a:avLst>
              </a:prstGeom>
              <a:ln w="57150" cap="flat" cmpd="sng" algn="ctr">
                <a:solidFill>
                  <a:srgbClr val="FF0000"/>
                </a:solidFill>
                <a:prstDash val="solid"/>
                <a:round/>
                <a:headEnd type="triangle" w="med" len="med"/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24" name="Group 23"/>
            <p:cNvGrpSpPr/>
            <p:nvPr/>
          </p:nvGrpSpPr>
          <p:grpSpPr>
            <a:xfrm>
              <a:off x="5302789" y="5227877"/>
              <a:ext cx="2841846" cy="338451"/>
              <a:chOff x="5024839" y="2616271"/>
              <a:chExt cx="3800345" cy="452604"/>
            </a:xfrm>
          </p:grpSpPr>
          <p:sp>
            <p:nvSpPr>
              <p:cNvPr id="25" name="Oval 24"/>
              <p:cNvSpPr/>
              <p:nvPr/>
            </p:nvSpPr>
            <p:spPr>
              <a:xfrm>
                <a:off x="5024839" y="2616271"/>
                <a:ext cx="455380" cy="452604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effectLst>
                <a:innerShdw blurRad="63500" dist="50800" dir="81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GB" sz="2800">
                  <a:solidFill>
                    <a:srgbClr val="FFFFFF"/>
                  </a:solidFill>
                  <a:latin typeface="Arial Narrow"/>
                  <a:cs typeface="Arial"/>
                </a:endParaRPr>
              </a:p>
            </p:txBody>
          </p:sp>
          <p:sp>
            <p:nvSpPr>
              <p:cNvPr id="26" name="Oval 25"/>
              <p:cNvSpPr/>
              <p:nvPr/>
            </p:nvSpPr>
            <p:spPr>
              <a:xfrm>
                <a:off x="5693832" y="2616271"/>
                <a:ext cx="455380" cy="452604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effectLst>
                <a:innerShdw blurRad="63500" dist="50800" dir="81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GB" sz="2800">
                  <a:solidFill>
                    <a:srgbClr val="FFFFFF"/>
                  </a:solidFill>
                  <a:latin typeface="Arial Narrow"/>
                  <a:cs typeface="Arial"/>
                </a:endParaRPr>
              </a:p>
            </p:txBody>
          </p:sp>
          <p:sp>
            <p:nvSpPr>
              <p:cNvPr id="29" name="Oval 28"/>
              <p:cNvSpPr/>
              <p:nvPr/>
            </p:nvSpPr>
            <p:spPr>
              <a:xfrm>
                <a:off x="6362825" y="2616271"/>
                <a:ext cx="455380" cy="452604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effectLst>
                <a:innerShdw blurRad="63500" dist="50800" dir="81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GB" sz="2800">
                  <a:solidFill>
                    <a:srgbClr val="FFFFFF"/>
                  </a:solidFill>
                  <a:latin typeface="Arial Narrow"/>
                  <a:cs typeface="Arial"/>
                </a:endParaRPr>
              </a:p>
            </p:txBody>
          </p:sp>
          <p:sp>
            <p:nvSpPr>
              <p:cNvPr id="31" name="Oval 30"/>
              <p:cNvSpPr/>
              <p:nvPr/>
            </p:nvSpPr>
            <p:spPr>
              <a:xfrm>
                <a:off x="7031818" y="2616271"/>
                <a:ext cx="455380" cy="452604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effectLst>
                <a:innerShdw blurRad="63500" dist="50800" dir="81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GB" sz="2800">
                  <a:solidFill>
                    <a:srgbClr val="FFFFFF"/>
                  </a:solidFill>
                  <a:latin typeface="Arial Narrow"/>
                  <a:cs typeface="Arial"/>
                </a:endParaRPr>
              </a:p>
            </p:txBody>
          </p:sp>
          <p:sp>
            <p:nvSpPr>
              <p:cNvPr id="32" name="Oval 31"/>
              <p:cNvSpPr/>
              <p:nvPr/>
            </p:nvSpPr>
            <p:spPr>
              <a:xfrm>
                <a:off x="7700811" y="2616271"/>
                <a:ext cx="455380" cy="452604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effectLst>
                <a:innerShdw blurRad="63500" dist="50800" dir="81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GB" sz="2800">
                  <a:solidFill>
                    <a:srgbClr val="FFFFFF"/>
                  </a:solidFill>
                  <a:latin typeface="Arial Narrow"/>
                  <a:cs typeface="Arial"/>
                </a:endParaRPr>
              </a:p>
            </p:txBody>
          </p:sp>
          <p:sp>
            <p:nvSpPr>
              <p:cNvPr id="33" name="Oval 32"/>
              <p:cNvSpPr/>
              <p:nvPr/>
            </p:nvSpPr>
            <p:spPr>
              <a:xfrm>
                <a:off x="8369804" y="2616271"/>
                <a:ext cx="455380" cy="452604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effectLst>
                <a:innerShdw blurRad="63500" dist="50800" dir="81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GB" sz="2800">
                  <a:solidFill>
                    <a:srgbClr val="FFFFFF"/>
                  </a:solidFill>
                  <a:latin typeface="Arial Narrow"/>
                  <a:cs typeface="Arial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55556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A. Dynamical systems as correlation models</a:t>
            </a:r>
            <a:endParaRPr lang="en-GB" dirty="0"/>
          </a:p>
        </p:txBody>
      </p:sp>
      <p:grpSp>
        <p:nvGrpSpPr>
          <p:cNvPr id="24" name="Group 23"/>
          <p:cNvGrpSpPr/>
          <p:nvPr/>
        </p:nvGrpSpPr>
        <p:grpSpPr>
          <a:xfrm>
            <a:off x="5295112" y="1868444"/>
            <a:ext cx="1682232" cy="1066355"/>
            <a:chOff x="3546279" y="2334873"/>
            <a:chExt cx="1682232" cy="1066355"/>
          </a:xfrm>
        </p:grpSpPr>
        <p:sp>
          <p:nvSpPr>
            <p:cNvPr id="13" name="Arc 12"/>
            <p:cNvSpPr/>
            <p:nvPr/>
          </p:nvSpPr>
          <p:spPr>
            <a:xfrm rot="19233166">
              <a:off x="3566065" y="2525432"/>
              <a:ext cx="463964" cy="228623"/>
            </a:xfrm>
            <a:prstGeom prst="arc">
              <a:avLst>
                <a:gd name="adj1" fmla="val 10736346"/>
                <a:gd name="adj2" fmla="val 0"/>
              </a:avLst>
            </a:prstGeom>
            <a:ln w="57150" cap="flat" cmpd="sng" algn="ctr">
              <a:solidFill>
                <a:srgbClr val="0070C0"/>
              </a:solidFill>
              <a:prstDash val="solid"/>
              <a:round/>
              <a:headEnd type="triangle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Arc 13"/>
            <p:cNvSpPr/>
            <p:nvPr/>
          </p:nvSpPr>
          <p:spPr>
            <a:xfrm rot="1663745">
              <a:off x="4498993" y="2700287"/>
              <a:ext cx="435144" cy="220796"/>
            </a:xfrm>
            <a:prstGeom prst="arc">
              <a:avLst>
                <a:gd name="adj1" fmla="val 10736346"/>
                <a:gd name="adj2" fmla="val 0"/>
              </a:avLst>
            </a:prstGeom>
            <a:ln w="57150" cap="flat" cmpd="sng" algn="ctr">
              <a:solidFill>
                <a:srgbClr val="0070C0"/>
              </a:solidFill>
              <a:prstDash val="solid"/>
              <a:round/>
              <a:headEnd type="triangle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Arc 14"/>
            <p:cNvSpPr/>
            <p:nvPr/>
          </p:nvSpPr>
          <p:spPr>
            <a:xfrm rot="2711512">
              <a:off x="4155106" y="2397408"/>
              <a:ext cx="401775" cy="276706"/>
            </a:xfrm>
            <a:prstGeom prst="arc">
              <a:avLst>
                <a:gd name="adj1" fmla="val 10736346"/>
                <a:gd name="adj2" fmla="val 0"/>
              </a:avLst>
            </a:prstGeom>
            <a:ln w="57150" cap="flat" cmpd="sng" algn="ctr">
              <a:solidFill>
                <a:srgbClr val="0070C0"/>
              </a:solidFill>
              <a:prstDash val="solid"/>
              <a:round/>
              <a:headEnd type="triangle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Oval 6"/>
            <p:cNvSpPr/>
            <p:nvPr/>
          </p:nvSpPr>
          <p:spPr>
            <a:xfrm>
              <a:off x="3546279" y="2771800"/>
              <a:ext cx="283979" cy="282248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effectLst>
              <a:innerShdw blurRad="63500" dist="50800" dir="81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2800">
                <a:solidFill>
                  <a:srgbClr val="FFFFFF"/>
                </a:solidFill>
                <a:latin typeface="Arial Narrow"/>
                <a:cs typeface="Arial"/>
              </a:endParaRPr>
            </a:p>
          </p:txBody>
        </p:sp>
        <p:sp>
          <p:nvSpPr>
            <p:cNvPr id="8" name="Oval 7"/>
            <p:cNvSpPr/>
            <p:nvPr/>
          </p:nvSpPr>
          <p:spPr>
            <a:xfrm>
              <a:off x="3973066" y="2345709"/>
              <a:ext cx="283979" cy="282248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effectLst>
              <a:innerShdw blurRad="63500" dist="50800" dir="81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2800">
                <a:solidFill>
                  <a:srgbClr val="FFFFFF"/>
                </a:solidFill>
                <a:latin typeface="Arial Narrow"/>
                <a:cs typeface="Arial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4238669" y="2630676"/>
              <a:ext cx="283979" cy="282248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effectLst>
              <a:innerShdw blurRad="63500" dist="50800" dir="81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2800">
                <a:solidFill>
                  <a:srgbClr val="FFFFFF"/>
                </a:solidFill>
                <a:latin typeface="Arial Narrow"/>
                <a:cs typeface="Arial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3981423" y="3118980"/>
              <a:ext cx="283979" cy="282248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effectLst>
              <a:innerShdw blurRad="63500" dist="50800" dir="81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2800">
                <a:solidFill>
                  <a:srgbClr val="FFFFFF"/>
                </a:solidFill>
                <a:latin typeface="Arial Narrow"/>
                <a:cs typeface="Arial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4826040" y="2366944"/>
              <a:ext cx="283979" cy="282248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effectLst>
              <a:innerShdw blurRad="63500" dist="50800" dir="81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2800">
                <a:solidFill>
                  <a:srgbClr val="FFFFFF"/>
                </a:solidFill>
                <a:latin typeface="Arial Narrow"/>
                <a:cs typeface="Arial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4834135" y="2893877"/>
              <a:ext cx="283979" cy="282248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effectLst>
              <a:innerShdw blurRad="63500" dist="50800" dir="81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2800">
                <a:solidFill>
                  <a:srgbClr val="FFFFFF"/>
                </a:solidFill>
                <a:latin typeface="Arial Narrow"/>
                <a:cs typeface="Arial"/>
              </a:endParaRPr>
            </a:p>
          </p:txBody>
        </p:sp>
        <p:sp>
          <p:nvSpPr>
            <p:cNvPr id="16" name="Arc 15"/>
            <p:cNvSpPr/>
            <p:nvPr/>
          </p:nvSpPr>
          <p:spPr>
            <a:xfrm rot="20650056" flipV="1">
              <a:off x="3796814" y="2774719"/>
              <a:ext cx="463964" cy="228623"/>
            </a:xfrm>
            <a:prstGeom prst="arc">
              <a:avLst>
                <a:gd name="adj1" fmla="val 10736346"/>
                <a:gd name="adj2" fmla="val 0"/>
              </a:avLst>
            </a:prstGeom>
            <a:ln w="57150" cap="flat" cmpd="sng" algn="ctr">
              <a:solidFill>
                <a:srgbClr val="FF0000"/>
              </a:solidFill>
              <a:prstDash val="solid"/>
              <a:round/>
              <a:headEnd type="triangle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Arc 16"/>
            <p:cNvSpPr/>
            <p:nvPr/>
          </p:nvSpPr>
          <p:spPr>
            <a:xfrm rot="18909877" flipV="1">
              <a:off x="4138684" y="2896182"/>
              <a:ext cx="832314" cy="45719"/>
            </a:xfrm>
            <a:prstGeom prst="arc">
              <a:avLst>
                <a:gd name="adj1" fmla="val 10736346"/>
                <a:gd name="adj2" fmla="val 0"/>
              </a:avLst>
            </a:prstGeom>
            <a:ln w="6350" cap="flat" cmpd="sng" algn="ctr">
              <a:solidFill>
                <a:srgbClr val="FF0000"/>
              </a:solidFill>
              <a:prstDash val="solid"/>
              <a:round/>
              <a:headEnd type="triangle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Arc 17"/>
            <p:cNvSpPr/>
            <p:nvPr/>
          </p:nvSpPr>
          <p:spPr>
            <a:xfrm rot="20338851" flipV="1">
              <a:off x="4232918" y="3164936"/>
              <a:ext cx="627506" cy="68871"/>
            </a:xfrm>
            <a:prstGeom prst="arc">
              <a:avLst>
                <a:gd name="adj1" fmla="val 10736346"/>
                <a:gd name="adj2" fmla="val 0"/>
              </a:avLst>
            </a:prstGeom>
            <a:ln w="6350" cap="flat" cmpd="sng" algn="ctr">
              <a:solidFill>
                <a:srgbClr val="FF0000"/>
              </a:solidFill>
              <a:prstDash val="solid"/>
              <a:round/>
              <a:headEnd type="triangle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Arc 18"/>
            <p:cNvSpPr/>
            <p:nvPr/>
          </p:nvSpPr>
          <p:spPr>
            <a:xfrm rot="20702296">
              <a:off x="3775725" y="2600477"/>
              <a:ext cx="1072260" cy="171116"/>
            </a:xfrm>
            <a:prstGeom prst="arc">
              <a:avLst>
                <a:gd name="adj1" fmla="val 10736346"/>
                <a:gd name="adj2" fmla="val 0"/>
              </a:avLst>
            </a:prstGeom>
            <a:ln w="9525" cap="flat" cmpd="sng" algn="ctr">
              <a:solidFill>
                <a:srgbClr val="0070C0"/>
              </a:solidFill>
              <a:prstDash val="solid"/>
              <a:round/>
              <a:headEnd type="triangle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Arc 19"/>
            <p:cNvSpPr/>
            <p:nvPr/>
          </p:nvSpPr>
          <p:spPr>
            <a:xfrm rot="5053259">
              <a:off x="4900541" y="2697020"/>
              <a:ext cx="435144" cy="220796"/>
            </a:xfrm>
            <a:prstGeom prst="arc">
              <a:avLst>
                <a:gd name="adj1" fmla="val 10736346"/>
                <a:gd name="adj2" fmla="val 0"/>
              </a:avLst>
            </a:prstGeom>
            <a:ln w="57150" cap="flat" cmpd="sng" algn="ctr">
              <a:solidFill>
                <a:srgbClr val="0070C0"/>
              </a:solidFill>
              <a:prstDash val="solid"/>
              <a:round/>
              <a:headEnd type="triangle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1" name="Rectangle 20"/>
          <p:cNvSpPr/>
          <p:nvPr/>
        </p:nvSpPr>
        <p:spPr>
          <a:xfrm>
            <a:off x="1630553" y="2340364"/>
            <a:ext cx="261749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dirty="0" smtClean="0"/>
              <a:t>observations</a:t>
            </a:r>
            <a:endParaRPr lang="en-GB" dirty="0"/>
          </a:p>
        </p:txBody>
      </p:sp>
      <p:sp>
        <p:nvSpPr>
          <p:cNvPr id="46" name="TextBox 45"/>
          <p:cNvSpPr txBox="1"/>
          <p:nvPr/>
        </p:nvSpPr>
        <p:spPr>
          <a:xfrm>
            <a:off x="7629997" y="5525163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sz="3600" dirty="0"/>
          </a:p>
        </p:txBody>
      </p:sp>
      <p:sp>
        <p:nvSpPr>
          <p:cNvPr id="22" name="TextBox 21"/>
          <p:cNvSpPr txBox="1"/>
          <p:nvPr/>
        </p:nvSpPr>
        <p:spPr>
          <a:xfrm>
            <a:off x="2573867" y="2980643"/>
            <a:ext cx="772969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bg1">
                    <a:lumMod val="65000"/>
                  </a:schemeClr>
                </a:solidFill>
              </a:rPr>
              <a:t>001110</a:t>
            </a:r>
          </a:p>
          <a:p>
            <a:r>
              <a:rPr lang="en-GB" sz="1400" dirty="0">
                <a:solidFill>
                  <a:schemeClr val="bg1">
                    <a:lumMod val="65000"/>
                  </a:schemeClr>
                </a:solidFill>
              </a:rPr>
              <a:t>111101 </a:t>
            </a:r>
          </a:p>
          <a:p>
            <a:r>
              <a:rPr lang="en-GB" sz="1400" b="1" dirty="0"/>
              <a:t>000001</a:t>
            </a:r>
            <a:r>
              <a:rPr lang="en-GB" sz="1400" dirty="0">
                <a:solidFill>
                  <a:schemeClr val="bg1">
                    <a:lumMod val="65000"/>
                  </a:schemeClr>
                </a:solidFill>
              </a:rPr>
              <a:t> </a:t>
            </a:r>
          </a:p>
          <a:p>
            <a:r>
              <a:rPr lang="en-GB" sz="1400" dirty="0">
                <a:solidFill>
                  <a:schemeClr val="bg1">
                    <a:lumMod val="65000"/>
                  </a:schemeClr>
                </a:solidFill>
              </a:rPr>
              <a:t>110010 </a:t>
            </a:r>
          </a:p>
          <a:p>
            <a:r>
              <a:rPr lang="en-GB" sz="1400" dirty="0">
                <a:solidFill>
                  <a:schemeClr val="bg1">
                    <a:lumMod val="65000"/>
                  </a:schemeClr>
                </a:solidFill>
              </a:rPr>
              <a:t>111101</a:t>
            </a:r>
          </a:p>
          <a:p>
            <a:r>
              <a:rPr lang="en-GB" sz="1400" dirty="0">
                <a:solidFill>
                  <a:schemeClr val="bg1">
                    <a:lumMod val="65000"/>
                  </a:schemeClr>
                </a:solidFill>
              </a:rPr>
              <a:t>001110 </a:t>
            </a:r>
          </a:p>
          <a:p>
            <a:r>
              <a:rPr lang="en-GB" sz="1400" dirty="0">
                <a:solidFill>
                  <a:schemeClr val="bg1">
                    <a:lumMod val="65000"/>
                  </a:schemeClr>
                </a:solidFill>
              </a:rPr>
              <a:t>111110 </a:t>
            </a:r>
          </a:p>
        </p:txBody>
      </p:sp>
      <p:sp>
        <p:nvSpPr>
          <p:cNvPr id="23" name="Right Arrow 22"/>
          <p:cNvSpPr/>
          <p:nvPr/>
        </p:nvSpPr>
        <p:spPr>
          <a:xfrm rot="20354706">
            <a:off x="3293395" y="2871848"/>
            <a:ext cx="1906701" cy="2617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/>
        </p:nvSpPr>
        <p:spPr>
          <a:xfrm>
            <a:off x="7638196" y="1824040"/>
            <a:ext cx="428710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3600" dirty="0" smtClean="0">
                <a:solidFill>
                  <a:schemeClr val="accent1"/>
                </a:solidFill>
              </a:rPr>
              <a:t>e.g. </a:t>
            </a:r>
            <a:r>
              <a:rPr lang="en-GB" sz="3600" dirty="0" err="1">
                <a:solidFill>
                  <a:schemeClr val="accent1"/>
                </a:solidFill>
              </a:rPr>
              <a:t>H</a:t>
            </a:r>
            <a:r>
              <a:rPr lang="en-GB" sz="3600" dirty="0" err="1" smtClean="0">
                <a:solidFill>
                  <a:schemeClr val="accent1"/>
                </a:solidFill>
              </a:rPr>
              <a:t>ebbian</a:t>
            </a:r>
            <a:r>
              <a:rPr lang="en-GB" sz="3600" dirty="0" smtClean="0">
                <a:solidFill>
                  <a:schemeClr val="accent1"/>
                </a:solidFill>
              </a:rPr>
              <a:t> learning </a:t>
            </a:r>
            <a:r>
              <a:rPr lang="en-GB" sz="2800" dirty="0" smtClean="0">
                <a:solidFill>
                  <a:schemeClr val="accent1"/>
                </a:solidFill>
              </a:rPr>
              <a:t>(in a Hopfield network)</a:t>
            </a:r>
            <a:endParaRPr lang="en-GB" sz="3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4548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Oval 25"/>
          <p:cNvSpPr/>
          <p:nvPr/>
        </p:nvSpPr>
        <p:spPr>
          <a:xfrm>
            <a:off x="5257902" y="3357686"/>
            <a:ext cx="150377" cy="15037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44" name="Group 43"/>
          <p:cNvGrpSpPr/>
          <p:nvPr/>
        </p:nvGrpSpPr>
        <p:grpSpPr>
          <a:xfrm>
            <a:off x="4705635" y="3764675"/>
            <a:ext cx="939681" cy="406175"/>
            <a:chOff x="6202494" y="4690180"/>
            <a:chExt cx="939681" cy="406175"/>
          </a:xfrm>
        </p:grpSpPr>
        <p:sp>
          <p:nvSpPr>
            <p:cNvPr id="27" name="TextBox 26"/>
            <p:cNvSpPr txBox="1"/>
            <p:nvPr/>
          </p:nvSpPr>
          <p:spPr>
            <a:xfrm>
              <a:off x="6202494" y="4727023"/>
              <a:ext cx="9396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000001 </a:t>
              </a:r>
            </a:p>
          </p:txBody>
        </p:sp>
        <p:cxnSp>
          <p:nvCxnSpPr>
            <p:cNvPr id="36" name="Straight Connector 35"/>
            <p:cNvCxnSpPr/>
            <p:nvPr/>
          </p:nvCxnSpPr>
          <p:spPr>
            <a:xfrm>
              <a:off x="6672334" y="4690180"/>
              <a:ext cx="0" cy="108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Group 42"/>
          <p:cNvGrpSpPr/>
          <p:nvPr/>
        </p:nvGrpSpPr>
        <p:grpSpPr>
          <a:xfrm>
            <a:off x="4031029" y="3705962"/>
            <a:ext cx="2967662" cy="1108190"/>
            <a:chOff x="5527889" y="4631468"/>
            <a:chExt cx="2967662" cy="1108190"/>
          </a:xfrm>
        </p:grpSpPr>
        <p:sp>
          <p:nvSpPr>
            <p:cNvPr id="28" name="TextBox 27"/>
            <p:cNvSpPr txBox="1"/>
            <p:nvPr/>
          </p:nvSpPr>
          <p:spPr>
            <a:xfrm>
              <a:off x="7012935" y="5370326"/>
              <a:ext cx="9396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110010 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5527889" y="4919437"/>
              <a:ext cx="8867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111101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7555870" y="5143125"/>
              <a:ext cx="9396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001110 </a:t>
              </a:r>
            </a:p>
          </p:txBody>
        </p:sp>
        <p:cxnSp>
          <p:nvCxnSpPr>
            <p:cNvPr id="34" name="Straight Connector 33"/>
            <p:cNvCxnSpPr/>
            <p:nvPr/>
          </p:nvCxnSpPr>
          <p:spPr>
            <a:xfrm>
              <a:off x="7801617" y="4997073"/>
              <a:ext cx="0" cy="216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flipH="1">
              <a:off x="5943599" y="4631468"/>
              <a:ext cx="0" cy="36256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7492823" y="5080923"/>
              <a:ext cx="1" cy="360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Freeform 38"/>
          <p:cNvSpPr/>
          <p:nvPr/>
        </p:nvSpPr>
        <p:spPr>
          <a:xfrm>
            <a:off x="4132752" y="3361460"/>
            <a:ext cx="2538484" cy="854893"/>
          </a:xfrm>
          <a:custGeom>
            <a:avLst/>
            <a:gdLst>
              <a:gd name="connsiteX0" fmla="*/ 0 w 2538484"/>
              <a:gd name="connsiteY0" fmla="*/ 109182 h 1370015"/>
              <a:gd name="connsiteX1" fmla="*/ 300251 w 2538484"/>
              <a:gd name="connsiteY1" fmla="*/ 573206 h 1370015"/>
              <a:gd name="connsiteX2" fmla="*/ 614149 w 2538484"/>
              <a:gd name="connsiteY2" fmla="*/ 327547 h 1370015"/>
              <a:gd name="connsiteX3" fmla="*/ 1050878 w 2538484"/>
              <a:gd name="connsiteY3" fmla="*/ 709684 h 1370015"/>
              <a:gd name="connsiteX4" fmla="*/ 1337481 w 2538484"/>
              <a:gd name="connsiteY4" fmla="*/ 95535 h 1370015"/>
              <a:gd name="connsiteX5" fmla="*/ 1815152 w 2538484"/>
              <a:gd name="connsiteY5" fmla="*/ 1337481 h 1370015"/>
              <a:gd name="connsiteX6" fmla="*/ 2006221 w 2538484"/>
              <a:gd name="connsiteY6" fmla="*/ 1023582 h 1370015"/>
              <a:gd name="connsiteX7" fmla="*/ 2210937 w 2538484"/>
              <a:gd name="connsiteY7" fmla="*/ 1201003 h 1370015"/>
              <a:gd name="connsiteX8" fmla="*/ 2538484 w 2538484"/>
              <a:gd name="connsiteY8" fmla="*/ 0 h 1370015"/>
              <a:gd name="connsiteX0" fmla="*/ 0 w 2538484"/>
              <a:gd name="connsiteY0" fmla="*/ 109182 h 1347048"/>
              <a:gd name="connsiteX1" fmla="*/ 300251 w 2538484"/>
              <a:gd name="connsiteY1" fmla="*/ 573206 h 1347048"/>
              <a:gd name="connsiteX2" fmla="*/ 614149 w 2538484"/>
              <a:gd name="connsiteY2" fmla="*/ 327547 h 1347048"/>
              <a:gd name="connsiteX3" fmla="*/ 1050878 w 2538484"/>
              <a:gd name="connsiteY3" fmla="*/ 709684 h 1347048"/>
              <a:gd name="connsiteX4" fmla="*/ 1337481 w 2538484"/>
              <a:gd name="connsiteY4" fmla="*/ 95535 h 1347048"/>
              <a:gd name="connsiteX5" fmla="*/ 1724436 w 2538484"/>
              <a:gd name="connsiteY5" fmla="*/ 1153818 h 1347048"/>
              <a:gd name="connsiteX6" fmla="*/ 1815152 w 2538484"/>
              <a:gd name="connsiteY6" fmla="*/ 1337481 h 1347048"/>
              <a:gd name="connsiteX7" fmla="*/ 2006221 w 2538484"/>
              <a:gd name="connsiteY7" fmla="*/ 1023582 h 1347048"/>
              <a:gd name="connsiteX8" fmla="*/ 2210937 w 2538484"/>
              <a:gd name="connsiteY8" fmla="*/ 1201003 h 1347048"/>
              <a:gd name="connsiteX9" fmla="*/ 2538484 w 2538484"/>
              <a:gd name="connsiteY9" fmla="*/ 0 h 1347048"/>
              <a:gd name="connsiteX0" fmla="*/ 0 w 2538484"/>
              <a:gd name="connsiteY0" fmla="*/ 109182 h 1582156"/>
              <a:gd name="connsiteX1" fmla="*/ 300251 w 2538484"/>
              <a:gd name="connsiteY1" fmla="*/ 573206 h 1582156"/>
              <a:gd name="connsiteX2" fmla="*/ 614149 w 2538484"/>
              <a:gd name="connsiteY2" fmla="*/ 327547 h 1582156"/>
              <a:gd name="connsiteX3" fmla="*/ 1050878 w 2538484"/>
              <a:gd name="connsiteY3" fmla="*/ 709684 h 1582156"/>
              <a:gd name="connsiteX4" fmla="*/ 1337481 w 2538484"/>
              <a:gd name="connsiteY4" fmla="*/ 95535 h 1582156"/>
              <a:gd name="connsiteX5" fmla="*/ 1749574 w 2538484"/>
              <a:gd name="connsiteY5" fmla="*/ 1510445 h 1582156"/>
              <a:gd name="connsiteX6" fmla="*/ 1815152 w 2538484"/>
              <a:gd name="connsiteY6" fmla="*/ 1337481 h 1582156"/>
              <a:gd name="connsiteX7" fmla="*/ 2006221 w 2538484"/>
              <a:gd name="connsiteY7" fmla="*/ 1023582 h 1582156"/>
              <a:gd name="connsiteX8" fmla="*/ 2210937 w 2538484"/>
              <a:gd name="connsiteY8" fmla="*/ 1201003 h 1582156"/>
              <a:gd name="connsiteX9" fmla="*/ 2538484 w 2538484"/>
              <a:gd name="connsiteY9" fmla="*/ 0 h 1582156"/>
              <a:gd name="connsiteX0" fmla="*/ 0 w 2538484"/>
              <a:gd name="connsiteY0" fmla="*/ 109182 h 1510446"/>
              <a:gd name="connsiteX1" fmla="*/ 300251 w 2538484"/>
              <a:gd name="connsiteY1" fmla="*/ 573206 h 1510446"/>
              <a:gd name="connsiteX2" fmla="*/ 614149 w 2538484"/>
              <a:gd name="connsiteY2" fmla="*/ 327547 h 1510446"/>
              <a:gd name="connsiteX3" fmla="*/ 1050878 w 2538484"/>
              <a:gd name="connsiteY3" fmla="*/ 709684 h 1510446"/>
              <a:gd name="connsiteX4" fmla="*/ 1337481 w 2538484"/>
              <a:gd name="connsiteY4" fmla="*/ 95535 h 1510446"/>
              <a:gd name="connsiteX5" fmla="*/ 1749574 w 2538484"/>
              <a:gd name="connsiteY5" fmla="*/ 1510445 h 1510446"/>
              <a:gd name="connsiteX6" fmla="*/ 1815152 w 2538484"/>
              <a:gd name="connsiteY6" fmla="*/ 1337481 h 1510446"/>
              <a:gd name="connsiteX7" fmla="*/ 2006221 w 2538484"/>
              <a:gd name="connsiteY7" fmla="*/ 1023582 h 1510446"/>
              <a:gd name="connsiteX8" fmla="*/ 2210937 w 2538484"/>
              <a:gd name="connsiteY8" fmla="*/ 1201003 h 1510446"/>
              <a:gd name="connsiteX9" fmla="*/ 2538484 w 2538484"/>
              <a:gd name="connsiteY9" fmla="*/ 0 h 1510446"/>
              <a:gd name="connsiteX0" fmla="*/ 0 w 2538484"/>
              <a:gd name="connsiteY0" fmla="*/ 109182 h 1510444"/>
              <a:gd name="connsiteX1" fmla="*/ 300251 w 2538484"/>
              <a:gd name="connsiteY1" fmla="*/ 573206 h 1510444"/>
              <a:gd name="connsiteX2" fmla="*/ 614149 w 2538484"/>
              <a:gd name="connsiteY2" fmla="*/ 327547 h 1510444"/>
              <a:gd name="connsiteX3" fmla="*/ 1050878 w 2538484"/>
              <a:gd name="connsiteY3" fmla="*/ 709684 h 1510444"/>
              <a:gd name="connsiteX4" fmla="*/ 1337481 w 2538484"/>
              <a:gd name="connsiteY4" fmla="*/ 95535 h 1510444"/>
              <a:gd name="connsiteX5" fmla="*/ 1749574 w 2538484"/>
              <a:gd name="connsiteY5" fmla="*/ 1510445 h 1510444"/>
              <a:gd name="connsiteX6" fmla="*/ 1815152 w 2538484"/>
              <a:gd name="connsiteY6" fmla="*/ 1337481 h 1510444"/>
              <a:gd name="connsiteX7" fmla="*/ 2006221 w 2538484"/>
              <a:gd name="connsiteY7" fmla="*/ 1023582 h 1510444"/>
              <a:gd name="connsiteX8" fmla="*/ 2210937 w 2538484"/>
              <a:gd name="connsiteY8" fmla="*/ 1201003 h 1510444"/>
              <a:gd name="connsiteX9" fmla="*/ 2538484 w 2538484"/>
              <a:gd name="connsiteY9" fmla="*/ 0 h 1510444"/>
              <a:gd name="connsiteX0" fmla="*/ 0 w 2538484"/>
              <a:gd name="connsiteY0" fmla="*/ 109182 h 1510446"/>
              <a:gd name="connsiteX1" fmla="*/ 300251 w 2538484"/>
              <a:gd name="connsiteY1" fmla="*/ 573206 h 1510446"/>
              <a:gd name="connsiteX2" fmla="*/ 614149 w 2538484"/>
              <a:gd name="connsiteY2" fmla="*/ 327547 h 1510446"/>
              <a:gd name="connsiteX3" fmla="*/ 1050878 w 2538484"/>
              <a:gd name="connsiteY3" fmla="*/ 709684 h 1510446"/>
              <a:gd name="connsiteX4" fmla="*/ 1337481 w 2538484"/>
              <a:gd name="connsiteY4" fmla="*/ 95535 h 1510446"/>
              <a:gd name="connsiteX5" fmla="*/ 1749574 w 2538484"/>
              <a:gd name="connsiteY5" fmla="*/ 1510445 h 1510446"/>
              <a:gd name="connsiteX6" fmla="*/ 1815152 w 2538484"/>
              <a:gd name="connsiteY6" fmla="*/ 1337481 h 1510446"/>
              <a:gd name="connsiteX7" fmla="*/ 2006221 w 2538484"/>
              <a:gd name="connsiteY7" fmla="*/ 1023582 h 1510446"/>
              <a:gd name="connsiteX8" fmla="*/ 2210937 w 2538484"/>
              <a:gd name="connsiteY8" fmla="*/ 1201003 h 1510446"/>
              <a:gd name="connsiteX9" fmla="*/ 2538484 w 2538484"/>
              <a:gd name="connsiteY9" fmla="*/ 0 h 1510446"/>
              <a:gd name="connsiteX0" fmla="*/ 0 w 2538484"/>
              <a:gd name="connsiteY0" fmla="*/ 109182 h 1510444"/>
              <a:gd name="connsiteX1" fmla="*/ 300251 w 2538484"/>
              <a:gd name="connsiteY1" fmla="*/ 573206 h 1510444"/>
              <a:gd name="connsiteX2" fmla="*/ 614149 w 2538484"/>
              <a:gd name="connsiteY2" fmla="*/ 327547 h 1510444"/>
              <a:gd name="connsiteX3" fmla="*/ 1050878 w 2538484"/>
              <a:gd name="connsiteY3" fmla="*/ 709684 h 1510444"/>
              <a:gd name="connsiteX4" fmla="*/ 1337481 w 2538484"/>
              <a:gd name="connsiteY4" fmla="*/ 95535 h 1510444"/>
              <a:gd name="connsiteX5" fmla="*/ 1749574 w 2538484"/>
              <a:gd name="connsiteY5" fmla="*/ 1510445 h 1510444"/>
              <a:gd name="connsiteX6" fmla="*/ 1815152 w 2538484"/>
              <a:gd name="connsiteY6" fmla="*/ 1337481 h 1510444"/>
              <a:gd name="connsiteX7" fmla="*/ 2006221 w 2538484"/>
              <a:gd name="connsiteY7" fmla="*/ 1023582 h 1510444"/>
              <a:gd name="connsiteX8" fmla="*/ 2210937 w 2538484"/>
              <a:gd name="connsiteY8" fmla="*/ 1201003 h 1510444"/>
              <a:gd name="connsiteX9" fmla="*/ 2538484 w 2538484"/>
              <a:gd name="connsiteY9" fmla="*/ 0 h 1510444"/>
              <a:gd name="connsiteX0" fmla="*/ 0 w 2538484"/>
              <a:gd name="connsiteY0" fmla="*/ 109182 h 1510446"/>
              <a:gd name="connsiteX1" fmla="*/ 300251 w 2538484"/>
              <a:gd name="connsiteY1" fmla="*/ 573206 h 1510446"/>
              <a:gd name="connsiteX2" fmla="*/ 614149 w 2538484"/>
              <a:gd name="connsiteY2" fmla="*/ 327547 h 1510446"/>
              <a:gd name="connsiteX3" fmla="*/ 1050878 w 2538484"/>
              <a:gd name="connsiteY3" fmla="*/ 709684 h 1510446"/>
              <a:gd name="connsiteX4" fmla="*/ 1337481 w 2538484"/>
              <a:gd name="connsiteY4" fmla="*/ 95535 h 1510446"/>
              <a:gd name="connsiteX5" fmla="*/ 1749574 w 2538484"/>
              <a:gd name="connsiteY5" fmla="*/ 1510445 h 1510446"/>
              <a:gd name="connsiteX6" fmla="*/ 1815152 w 2538484"/>
              <a:gd name="connsiteY6" fmla="*/ 1337481 h 1510446"/>
              <a:gd name="connsiteX7" fmla="*/ 2006221 w 2538484"/>
              <a:gd name="connsiteY7" fmla="*/ 1023582 h 1510446"/>
              <a:gd name="connsiteX8" fmla="*/ 2210937 w 2538484"/>
              <a:gd name="connsiteY8" fmla="*/ 1201003 h 1510446"/>
              <a:gd name="connsiteX9" fmla="*/ 2538484 w 2538484"/>
              <a:gd name="connsiteY9" fmla="*/ 0 h 1510446"/>
              <a:gd name="connsiteX0" fmla="*/ 0 w 2538484"/>
              <a:gd name="connsiteY0" fmla="*/ 109182 h 1516016"/>
              <a:gd name="connsiteX1" fmla="*/ 300251 w 2538484"/>
              <a:gd name="connsiteY1" fmla="*/ 573206 h 1516016"/>
              <a:gd name="connsiteX2" fmla="*/ 614149 w 2538484"/>
              <a:gd name="connsiteY2" fmla="*/ 327547 h 1516016"/>
              <a:gd name="connsiteX3" fmla="*/ 1050878 w 2538484"/>
              <a:gd name="connsiteY3" fmla="*/ 709684 h 1516016"/>
              <a:gd name="connsiteX4" fmla="*/ 1337481 w 2538484"/>
              <a:gd name="connsiteY4" fmla="*/ 95535 h 1516016"/>
              <a:gd name="connsiteX5" fmla="*/ 1724435 w 2538484"/>
              <a:gd name="connsiteY5" fmla="*/ 1516016 h 1516016"/>
              <a:gd name="connsiteX6" fmla="*/ 1815152 w 2538484"/>
              <a:gd name="connsiteY6" fmla="*/ 1337481 h 1516016"/>
              <a:gd name="connsiteX7" fmla="*/ 2006221 w 2538484"/>
              <a:gd name="connsiteY7" fmla="*/ 1023582 h 1516016"/>
              <a:gd name="connsiteX8" fmla="*/ 2210937 w 2538484"/>
              <a:gd name="connsiteY8" fmla="*/ 1201003 h 1516016"/>
              <a:gd name="connsiteX9" fmla="*/ 2538484 w 2538484"/>
              <a:gd name="connsiteY9" fmla="*/ 0 h 1516016"/>
              <a:gd name="connsiteX0" fmla="*/ 0 w 2538484"/>
              <a:gd name="connsiteY0" fmla="*/ 109182 h 1516016"/>
              <a:gd name="connsiteX1" fmla="*/ 300251 w 2538484"/>
              <a:gd name="connsiteY1" fmla="*/ 573206 h 1516016"/>
              <a:gd name="connsiteX2" fmla="*/ 614149 w 2538484"/>
              <a:gd name="connsiteY2" fmla="*/ 327547 h 1516016"/>
              <a:gd name="connsiteX3" fmla="*/ 1050878 w 2538484"/>
              <a:gd name="connsiteY3" fmla="*/ 709684 h 1516016"/>
              <a:gd name="connsiteX4" fmla="*/ 1337481 w 2538484"/>
              <a:gd name="connsiteY4" fmla="*/ 95535 h 1516016"/>
              <a:gd name="connsiteX5" fmla="*/ 1724435 w 2538484"/>
              <a:gd name="connsiteY5" fmla="*/ 1516016 h 1516016"/>
              <a:gd name="connsiteX6" fmla="*/ 1815152 w 2538484"/>
              <a:gd name="connsiteY6" fmla="*/ 1337481 h 1516016"/>
              <a:gd name="connsiteX7" fmla="*/ 2006221 w 2538484"/>
              <a:gd name="connsiteY7" fmla="*/ 1023582 h 1516016"/>
              <a:gd name="connsiteX8" fmla="*/ 2210937 w 2538484"/>
              <a:gd name="connsiteY8" fmla="*/ 1201003 h 1516016"/>
              <a:gd name="connsiteX9" fmla="*/ 2538484 w 2538484"/>
              <a:gd name="connsiteY9" fmla="*/ 0 h 1516016"/>
              <a:gd name="connsiteX0" fmla="*/ 0 w 2538484"/>
              <a:gd name="connsiteY0" fmla="*/ 109182 h 1516016"/>
              <a:gd name="connsiteX1" fmla="*/ 300251 w 2538484"/>
              <a:gd name="connsiteY1" fmla="*/ 573206 h 1516016"/>
              <a:gd name="connsiteX2" fmla="*/ 614149 w 2538484"/>
              <a:gd name="connsiteY2" fmla="*/ 327547 h 1516016"/>
              <a:gd name="connsiteX3" fmla="*/ 1050878 w 2538484"/>
              <a:gd name="connsiteY3" fmla="*/ 709684 h 1516016"/>
              <a:gd name="connsiteX4" fmla="*/ 1337481 w 2538484"/>
              <a:gd name="connsiteY4" fmla="*/ 95535 h 1516016"/>
              <a:gd name="connsiteX5" fmla="*/ 1724435 w 2538484"/>
              <a:gd name="connsiteY5" fmla="*/ 1516016 h 1516016"/>
              <a:gd name="connsiteX6" fmla="*/ 1815152 w 2538484"/>
              <a:gd name="connsiteY6" fmla="*/ 1337481 h 1516016"/>
              <a:gd name="connsiteX7" fmla="*/ 2006221 w 2538484"/>
              <a:gd name="connsiteY7" fmla="*/ 1023582 h 1516016"/>
              <a:gd name="connsiteX8" fmla="*/ 2210937 w 2538484"/>
              <a:gd name="connsiteY8" fmla="*/ 1201003 h 1516016"/>
              <a:gd name="connsiteX9" fmla="*/ 2538484 w 2538484"/>
              <a:gd name="connsiteY9" fmla="*/ 0 h 1516016"/>
              <a:gd name="connsiteX0" fmla="*/ 0 w 2538484"/>
              <a:gd name="connsiteY0" fmla="*/ 109182 h 1516016"/>
              <a:gd name="connsiteX1" fmla="*/ 300251 w 2538484"/>
              <a:gd name="connsiteY1" fmla="*/ 573206 h 1516016"/>
              <a:gd name="connsiteX2" fmla="*/ 614149 w 2538484"/>
              <a:gd name="connsiteY2" fmla="*/ 327547 h 1516016"/>
              <a:gd name="connsiteX3" fmla="*/ 1050878 w 2538484"/>
              <a:gd name="connsiteY3" fmla="*/ 709684 h 1516016"/>
              <a:gd name="connsiteX4" fmla="*/ 1337481 w 2538484"/>
              <a:gd name="connsiteY4" fmla="*/ 95535 h 1516016"/>
              <a:gd name="connsiteX5" fmla="*/ 1724435 w 2538484"/>
              <a:gd name="connsiteY5" fmla="*/ 1516016 h 1516016"/>
              <a:gd name="connsiteX6" fmla="*/ 1815152 w 2538484"/>
              <a:gd name="connsiteY6" fmla="*/ 1337481 h 1516016"/>
              <a:gd name="connsiteX7" fmla="*/ 2006221 w 2538484"/>
              <a:gd name="connsiteY7" fmla="*/ 1023582 h 1516016"/>
              <a:gd name="connsiteX8" fmla="*/ 2210937 w 2538484"/>
              <a:gd name="connsiteY8" fmla="*/ 1201003 h 1516016"/>
              <a:gd name="connsiteX9" fmla="*/ 2538484 w 2538484"/>
              <a:gd name="connsiteY9" fmla="*/ 0 h 1516016"/>
              <a:gd name="connsiteX0" fmla="*/ 0 w 2538484"/>
              <a:gd name="connsiteY0" fmla="*/ 109182 h 1516016"/>
              <a:gd name="connsiteX1" fmla="*/ 300251 w 2538484"/>
              <a:gd name="connsiteY1" fmla="*/ 573206 h 1516016"/>
              <a:gd name="connsiteX2" fmla="*/ 614149 w 2538484"/>
              <a:gd name="connsiteY2" fmla="*/ 327547 h 1516016"/>
              <a:gd name="connsiteX3" fmla="*/ 1050878 w 2538484"/>
              <a:gd name="connsiteY3" fmla="*/ 709684 h 1516016"/>
              <a:gd name="connsiteX4" fmla="*/ 1337481 w 2538484"/>
              <a:gd name="connsiteY4" fmla="*/ 95535 h 1516016"/>
              <a:gd name="connsiteX5" fmla="*/ 1724435 w 2538484"/>
              <a:gd name="connsiteY5" fmla="*/ 1516016 h 1516016"/>
              <a:gd name="connsiteX6" fmla="*/ 1815152 w 2538484"/>
              <a:gd name="connsiteY6" fmla="*/ 1337481 h 1516016"/>
              <a:gd name="connsiteX7" fmla="*/ 2006221 w 2538484"/>
              <a:gd name="connsiteY7" fmla="*/ 1023582 h 1516016"/>
              <a:gd name="connsiteX8" fmla="*/ 2210937 w 2538484"/>
              <a:gd name="connsiteY8" fmla="*/ 1201003 h 1516016"/>
              <a:gd name="connsiteX9" fmla="*/ 2538484 w 2538484"/>
              <a:gd name="connsiteY9" fmla="*/ 0 h 1516016"/>
              <a:gd name="connsiteX0" fmla="*/ 0 w 2538484"/>
              <a:gd name="connsiteY0" fmla="*/ 109182 h 1516016"/>
              <a:gd name="connsiteX1" fmla="*/ 300251 w 2538484"/>
              <a:gd name="connsiteY1" fmla="*/ 573206 h 1516016"/>
              <a:gd name="connsiteX2" fmla="*/ 614149 w 2538484"/>
              <a:gd name="connsiteY2" fmla="*/ 327547 h 1516016"/>
              <a:gd name="connsiteX3" fmla="*/ 1050878 w 2538484"/>
              <a:gd name="connsiteY3" fmla="*/ 709684 h 1516016"/>
              <a:gd name="connsiteX4" fmla="*/ 1337481 w 2538484"/>
              <a:gd name="connsiteY4" fmla="*/ 95535 h 1516016"/>
              <a:gd name="connsiteX5" fmla="*/ 1724435 w 2538484"/>
              <a:gd name="connsiteY5" fmla="*/ 1516016 h 1516016"/>
              <a:gd name="connsiteX6" fmla="*/ 1815152 w 2538484"/>
              <a:gd name="connsiteY6" fmla="*/ 1337481 h 1516016"/>
              <a:gd name="connsiteX7" fmla="*/ 2006221 w 2538484"/>
              <a:gd name="connsiteY7" fmla="*/ 1023582 h 1516016"/>
              <a:gd name="connsiteX8" fmla="*/ 2210937 w 2538484"/>
              <a:gd name="connsiteY8" fmla="*/ 1201003 h 1516016"/>
              <a:gd name="connsiteX9" fmla="*/ 2538484 w 2538484"/>
              <a:gd name="connsiteY9" fmla="*/ 0 h 1516016"/>
              <a:gd name="connsiteX0" fmla="*/ 0 w 2538484"/>
              <a:gd name="connsiteY0" fmla="*/ 109182 h 1516016"/>
              <a:gd name="connsiteX1" fmla="*/ 300251 w 2538484"/>
              <a:gd name="connsiteY1" fmla="*/ 573206 h 1516016"/>
              <a:gd name="connsiteX2" fmla="*/ 614149 w 2538484"/>
              <a:gd name="connsiteY2" fmla="*/ 327547 h 1516016"/>
              <a:gd name="connsiteX3" fmla="*/ 1050878 w 2538484"/>
              <a:gd name="connsiteY3" fmla="*/ 709684 h 1516016"/>
              <a:gd name="connsiteX4" fmla="*/ 1337481 w 2538484"/>
              <a:gd name="connsiteY4" fmla="*/ 95535 h 1516016"/>
              <a:gd name="connsiteX5" fmla="*/ 1724435 w 2538484"/>
              <a:gd name="connsiteY5" fmla="*/ 1516016 h 1516016"/>
              <a:gd name="connsiteX6" fmla="*/ 1815152 w 2538484"/>
              <a:gd name="connsiteY6" fmla="*/ 1337481 h 1516016"/>
              <a:gd name="connsiteX7" fmla="*/ 2006221 w 2538484"/>
              <a:gd name="connsiteY7" fmla="*/ 1023582 h 1516016"/>
              <a:gd name="connsiteX8" fmla="*/ 2210937 w 2538484"/>
              <a:gd name="connsiteY8" fmla="*/ 1201003 h 1516016"/>
              <a:gd name="connsiteX9" fmla="*/ 2538484 w 2538484"/>
              <a:gd name="connsiteY9" fmla="*/ 0 h 1516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538484" h="1516016">
                <a:moveTo>
                  <a:pt x="0" y="109182"/>
                </a:moveTo>
                <a:cubicBezTo>
                  <a:pt x="98946" y="322997"/>
                  <a:pt x="197893" y="536812"/>
                  <a:pt x="300251" y="573206"/>
                </a:cubicBezTo>
                <a:cubicBezTo>
                  <a:pt x="402609" y="609600"/>
                  <a:pt x="489045" y="304801"/>
                  <a:pt x="614149" y="327547"/>
                </a:cubicBezTo>
                <a:cubicBezTo>
                  <a:pt x="739253" y="350293"/>
                  <a:pt x="930323" y="748353"/>
                  <a:pt x="1050878" y="709684"/>
                </a:cubicBezTo>
                <a:cubicBezTo>
                  <a:pt x="1171433" y="671015"/>
                  <a:pt x="1225222" y="-38854"/>
                  <a:pt x="1337481" y="95535"/>
                </a:cubicBezTo>
                <a:cubicBezTo>
                  <a:pt x="1449741" y="229924"/>
                  <a:pt x="1685672" y="1459477"/>
                  <a:pt x="1724435" y="1516016"/>
                </a:cubicBezTo>
                <a:cubicBezTo>
                  <a:pt x="1766339" y="1472252"/>
                  <a:pt x="1749334" y="1230095"/>
                  <a:pt x="1815152" y="1337481"/>
                </a:cubicBezTo>
                <a:cubicBezTo>
                  <a:pt x="1880970" y="1444867"/>
                  <a:pt x="1940257" y="1046328"/>
                  <a:pt x="2006221" y="1023582"/>
                </a:cubicBezTo>
                <a:cubicBezTo>
                  <a:pt x="2072185" y="1000836"/>
                  <a:pt x="2122227" y="1371600"/>
                  <a:pt x="2210937" y="1201003"/>
                </a:cubicBezTo>
                <a:cubicBezTo>
                  <a:pt x="2299648" y="1030406"/>
                  <a:pt x="2419066" y="515203"/>
                  <a:pt x="2538484" y="0"/>
                </a:cubicBezTo>
              </a:path>
            </a:pathLst>
          </a:custGeom>
          <a:noFill/>
          <a:ln>
            <a:solidFill>
              <a:schemeClr val="tx1">
                <a:lumMod val="65000"/>
                <a:lumOff val="3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Generating from the model</a:t>
            </a:r>
            <a:endParaRPr lang="en-GB" dirty="0"/>
          </a:p>
        </p:txBody>
      </p:sp>
      <p:grpSp>
        <p:nvGrpSpPr>
          <p:cNvPr id="24" name="Group 23"/>
          <p:cNvGrpSpPr/>
          <p:nvPr/>
        </p:nvGrpSpPr>
        <p:grpSpPr>
          <a:xfrm>
            <a:off x="5295112" y="1868444"/>
            <a:ext cx="1682232" cy="1066355"/>
            <a:chOff x="3546279" y="2334873"/>
            <a:chExt cx="1682232" cy="1066355"/>
          </a:xfrm>
        </p:grpSpPr>
        <p:sp>
          <p:nvSpPr>
            <p:cNvPr id="13" name="Arc 12"/>
            <p:cNvSpPr/>
            <p:nvPr/>
          </p:nvSpPr>
          <p:spPr>
            <a:xfrm rot="19233166">
              <a:off x="3566065" y="2525432"/>
              <a:ext cx="463964" cy="228623"/>
            </a:xfrm>
            <a:prstGeom prst="arc">
              <a:avLst>
                <a:gd name="adj1" fmla="val 10736346"/>
                <a:gd name="adj2" fmla="val 0"/>
              </a:avLst>
            </a:prstGeom>
            <a:ln w="57150" cap="flat" cmpd="sng" algn="ctr">
              <a:solidFill>
                <a:srgbClr val="0070C0"/>
              </a:solidFill>
              <a:prstDash val="solid"/>
              <a:round/>
              <a:headEnd type="triangle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Arc 13"/>
            <p:cNvSpPr/>
            <p:nvPr/>
          </p:nvSpPr>
          <p:spPr>
            <a:xfrm rot="1663745">
              <a:off x="4498993" y="2700287"/>
              <a:ext cx="435144" cy="220796"/>
            </a:xfrm>
            <a:prstGeom prst="arc">
              <a:avLst>
                <a:gd name="adj1" fmla="val 10736346"/>
                <a:gd name="adj2" fmla="val 0"/>
              </a:avLst>
            </a:prstGeom>
            <a:ln w="57150" cap="flat" cmpd="sng" algn="ctr">
              <a:solidFill>
                <a:srgbClr val="0070C0"/>
              </a:solidFill>
              <a:prstDash val="solid"/>
              <a:round/>
              <a:headEnd type="triangle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Arc 14"/>
            <p:cNvSpPr/>
            <p:nvPr/>
          </p:nvSpPr>
          <p:spPr>
            <a:xfrm rot="2711512">
              <a:off x="4155106" y="2397408"/>
              <a:ext cx="401775" cy="276706"/>
            </a:xfrm>
            <a:prstGeom prst="arc">
              <a:avLst>
                <a:gd name="adj1" fmla="val 10736346"/>
                <a:gd name="adj2" fmla="val 0"/>
              </a:avLst>
            </a:prstGeom>
            <a:ln w="57150" cap="flat" cmpd="sng" algn="ctr">
              <a:solidFill>
                <a:srgbClr val="0070C0"/>
              </a:solidFill>
              <a:prstDash val="solid"/>
              <a:round/>
              <a:headEnd type="triangle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Oval 6"/>
            <p:cNvSpPr/>
            <p:nvPr/>
          </p:nvSpPr>
          <p:spPr>
            <a:xfrm>
              <a:off x="3546279" y="2771800"/>
              <a:ext cx="283979" cy="282248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effectLst>
              <a:innerShdw blurRad="63500" dist="50800" dir="81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2800">
                <a:solidFill>
                  <a:srgbClr val="FFFFFF"/>
                </a:solidFill>
                <a:latin typeface="Arial Narrow"/>
                <a:cs typeface="Arial"/>
              </a:endParaRPr>
            </a:p>
          </p:txBody>
        </p:sp>
        <p:sp>
          <p:nvSpPr>
            <p:cNvPr id="8" name="Oval 7"/>
            <p:cNvSpPr/>
            <p:nvPr/>
          </p:nvSpPr>
          <p:spPr>
            <a:xfrm>
              <a:off x="3973066" y="2345709"/>
              <a:ext cx="283979" cy="282248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effectLst>
              <a:innerShdw blurRad="63500" dist="50800" dir="81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2800">
                <a:solidFill>
                  <a:srgbClr val="FFFFFF"/>
                </a:solidFill>
                <a:latin typeface="Arial Narrow"/>
                <a:cs typeface="Arial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4238669" y="2630676"/>
              <a:ext cx="283979" cy="282248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effectLst>
              <a:innerShdw blurRad="63500" dist="50800" dir="81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2800">
                <a:solidFill>
                  <a:srgbClr val="FFFFFF"/>
                </a:solidFill>
                <a:latin typeface="Arial Narrow"/>
                <a:cs typeface="Arial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3981423" y="3118980"/>
              <a:ext cx="283979" cy="282248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effectLst>
              <a:innerShdw blurRad="63500" dist="50800" dir="81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2800">
                <a:solidFill>
                  <a:srgbClr val="FFFFFF"/>
                </a:solidFill>
                <a:latin typeface="Arial Narrow"/>
                <a:cs typeface="Arial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4826040" y="2366944"/>
              <a:ext cx="283979" cy="282248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effectLst>
              <a:innerShdw blurRad="63500" dist="50800" dir="81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2800">
                <a:solidFill>
                  <a:srgbClr val="FFFFFF"/>
                </a:solidFill>
                <a:latin typeface="Arial Narrow"/>
                <a:cs typeface="Arial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4834135" y="2893877"/>
              <a:ext cx="283979" cy="282248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effectLst>
              <a:innerShdw blurRad="63500" dist="50800" dir="81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2800">
                <a:solidFill>
                  <a:srgbClr val="FFFFFF"/>
                </a:solidFill>
                <a:latin typeface="Arial Narrow"/>
                <a:cs typeface="Arial"/>
              </a:endParaRPr>
            </a:p>
          </p:txBody>
        </p:sp>
        <p:sp>
          <p:nvSpPr>
            <p:cNvPr id="16" name="Arc 15"/>
            <p:cNvSpPr/>
            <p:nvPr/>
          </p:nvSpPr>
          <p:spPr>
            <a:xfrm rot="20650056" flipV="1">
              <a:off x="3796814" y="2774719"/>
              <a:ext cx="463964" cy="228623"/>
            </a:xfrm>
            <a:prstGeom prst="arc">
              <a:avLst>
                <a:gd name="adj1" fmla="val 10736346"/>
                <a:gd name="adj2" fmla="val 0"/>
              </a:avLst>
            </a:prstGeom>
            <a:ln w="57150" cap="flat" cmpd="sng" algn="ctr">
              <a:solidFill>
                <a:srgbClr val="FF0000"/>
              </a:solidFill>
              <a:prstDash val="solid"/>
              <a:round/>
              <a:headEnd type="triangle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Arc 16"/>
            <p:cNvSpPr/>
            <p:nvPr/>
          </p:nvSpPr>
          <p:spPr>
            <a:xfrm rot="18909877" flipV="1">
              <a:off x="4138684" y="2896182"/>
              <a:ext cx="832314" cy="45719"/>
            </a:xfrm>
            <a:prstGeom prst="arc">
              <a:avLst>
                <a:gd name="adj1" fmla="val 10736346"/>
                <a:gd name="adj2" fmla="val 0"/>
              </a:avLst>
            </a:prstGeom>
            <a:ln w="6350" cap="flat" cmpd="sng" algn="ctr">
              <a:solidFill>
                <a:srgbClr val="FF0000"/>
              </a:solidFill>
              <a:prstDash val="solid"/>
              <a:round/>
              <a:headEnd type="triangle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Arc 17"/>
            <p:cNvSpPr/>
            <p:nvPr/>
          </p:nvSpPr>
          <p:spPr>
            <a:xfrm rot="20338851" flipV="1">
              <a:off x="4232918" y="3164936"/>
              <a:ext cx="627506" cy="68871"/>
            </a:xfrm>
            <a:prstGeom prst="arc">
              <a:avLst>
                <a:gd name="adj1" fmla="val 10736346"/>
                <a:gd name="adj2" fmla="val 0"/>
              </a:avLst>
            </a:prstGeom>
            <a:ln w="6350" cap="flat" cmpd="sng" algn="ctr">
              <a:solidFill>
                <a:srgbClr val="FF0000"/>
              </a:solidFill>
              <a:prstDash val="solid"/>
              <a:round/>
              <a:headEnd type="triangle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Arc 18"/>
            <p:cNvSpPr/>
            <p:nvPr/>
          </p:nvSpPr>
          <p:spPr>
            <a:xfrm rot="20702296">
              <a:off x="3775725" y="2600477"/>
              <a:ext cx="1072260" cy="171116"/>
            </a:xfrm>
            <a:prstGeom prst="arc">
              <a:avLst>
                <a:gd name="adj1" fmla="val 10736346"/>
                <a:gd name="adj2" fmla="val 0"/>
              </a:avLst>
            </a:prstGeom>
            <a:ln w="9525" cap="flat" cmpd="sng" algn="ctr">
              <a:solidFill>
                <a:srgbClr val="0070C0"/>
              </a:solidFill>
              <a:prstDash val="solid"/>
              <a:round/>
              <a:headEnd type="triangle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Arc 19"/>
            <p:cNvSpPr/>
            <p:nvPr/>
          </p:nvSpPr>
          <p:spPr>
            <a:xfrm rot="5053259">
              <a:off x="4900541" y="2697020"/>
              <a:ext cx="435144" cy="220796"/>
            </a:xfrm>
            <a:prstGeom prst="arc">
              <a:avLst>
                <a:gd name="adj1" fmla="val 10736346"/>
                <a:gd name="adj2" fmla="val 0"/>
              </a:avLst>
            </a:prstGeom>
            <a:ln w="57150" cap="flat" cmpd="sng" algn="ctr">
              <a:solidFill>
                <a:srgbClr val="0070C0"/>
              </a:solidFill>
              <a:prstDash val="solid"/>
              <a:round/>
              <a:headEnd type="triangle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1" name="Rectangle 20"/>
          <p:cNvSpPr/>
          <p:nvPr/>
        </p:nvSpPr>
        <p:spPr>
          <a:xfrm>
            <a:off x="2015235" y="1902992"/>
            <a:ext cx="261749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dirty="0"/>
              <a:t>A model of correlations that have been observed</a:t>
            </a:r>
          </a:p>
        </p:txBody>
      </p:sp>
      <p:sp>
        <p:nvSpPr>
          <p:cNvPr id="23" name="Rectangle 22"/>
          <p:cNvSpPr/>
          <p:nvPr/>
        </p:nvSpPr>
        <p:spPr>
          <a:xfrm>
            <a:off x="7051889" y="3447893"/>
            <a:ext cx="317951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Relax state variables = find local minima in energy function</a:t>
            </a:r>
          </a:p>
        </p:txBody>
      </p:sp>
      <p:sp>
        <p:nvSpPr>
          <p:cNvPr id="45" name="Rectangle 44"/>
          <p:cNvSpPr/>
          <p:nvPr/>
        </p:nvSpPr>
        <p:spPr>
          <a:xfrm>
            <a:off x="6129491" y="5219070"/>
            <a:ext cx="41019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Repeated relaxation generates distribution of samples from model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7629997" y="5525163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sz="3600" dirty="0"/>
          </a:p>
        </p:txBody>
      </p:sp>
      <p:sp>
        <p:nvSpPr>
          <p:cNvPr id="51" name="Right Arrow 50"/>
          <p:cNvSpPr/>
          <p:nvPr/>
        </p:nvSpPr>
        <p:spPr>
          <a:xfrm rot="5934263">
            <a:off x="5981180" y="3137239"/>
            <a:ext cx="696665" cy="2287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" name="Straight Arrow Connector 3"/>
          <p:cNvCxnSpPr>
            <a:stCxn id="21" idx="3"/>
          </p:cNvCxnSpPr>
          <p:nvPr/>
        </p:nvCxnSpPr>
        <p:spPr>
          <a:xfrm flipV="1">
            <a:off x="4632728" y="2182763"/>
            <a:ext cx="625174" cy="4339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3801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16000" decel="16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-2.96296E-6 L -0.01701 0.03982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51" y="199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4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4031029" y="3363530"/>
            <a:ext cx="2967662" cy="1436975"/>
            <a:chOff x="2507029" y="3363529"/>
            <a:chExt cx="2967662" cy="1436975"/>
          </a:xfrm>
        </p:grpSpPr>
        <p:sp>
          <p:nvSpPr>
            <p:cNvPr id="26" name="Oval 25"/>
            <p:cNvSpPr/>
            <p:nvPr/>
          </p:nvSpPr>
          <p:spPr>
            <a:xfrm>
              <a:off x="3576285" y="3617125"/>
              <a:ext cx="150377" cy="150377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44" name="Group 43"/>
            <p:cNvGrpSpPr/>
            <p:nvPr/>
          </p:nvGrpSpPr>
          <p:grpSpPr>
            <a:xfrm>
              <a:off x="3181634" y="3751026"/>
              <a:ext cx="939681" cy="406175"/>
              <a:chOff x="6202494" y="4690180"/>
              <a:chExt cx="939681" cy="406175"/>
            </a:xfrm>
          </p:grpSpPr>
          <p:sp>
            <p:nvSpPr>
              <p:cNvPr id="27" name="TextBox 26"/>
              <p:cNvSpPr txBox="1"/>
              <p:nvPr/>
            </p:nvSpPr>
            <p:spPr>
              <a:xfrm>
                <a:off x="6202494" y="4727023"/>
                <a:ext cx="9396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000001 </a:t>
                </a:r>
              </a:p>
            </p:txBody>
          </p:sp>
          <p:cxnSp>
            <p:nvCxnSpPr>
              <p:cNvPr id="36" name="Straight Connector 35"/>
              <p:cNvCxnSpPr/>
              <p:nvPr/>
            </p:nvCxnSpPr>
            <p:spPr>
              <a:xfrm>
                <a:off x="6672334" y="4690180"/>
                <a:ext cx="0" cy="10800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3" name="Group 42"/>
            <p:cNvGrpSpPr/>
            <p:nvPr/>
          </p:nvGrpSpPr>
          <p:grpSpPr>
            <a:xfrm>
              <a:off x="2507029" y="3692314"/>
              <a:ext cx="2967662" cy="1108190"/>
              <a:chOff x="5527889" y="4631468"/>
              <a:chExt cx="2967662" cy="1108190"/>
            </a:xfrm>
          </p:grpSpPr>
          <p:sp>
            <p:nvSpPr>
              <p:cNvPr id="28" name="TextBox 27"/>
              <p:cNvSpPr txBox="1"/>
              <p:nvPr/>
            </p:nvSpPr>
            <p:spPr>
              <a:xfrm>
                <a:off x="7012935" y="5370326"/>
                <a:ext cx="9396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110010 </a:t>
                </a:r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5527889" y="4919437"/>
                <a:ext cx="8867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111101</a:t>
                </a:r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7555870" y="5143125"/>
                <a:ext cx="9396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001110 </a:t>
                </a:r>
              </a:p>
            </p:txBody>
          </p:sp>
          <p:cxnSp>
            <p:nvCxnSpPr>
              <p:cNvPr id="34" name="Straight Connector 33"/>
              <p:cNvCxnSpPr/>
              <p:nvPr/>
            </p:nvCxnSpPr>
            <p:spPr>
              <a:xfrm>
                <a:off x="7801617" y="4997073"/>
                <a:ext cx="0" cy="21600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>
              <a:xfrm flipH="1">
                <a:off x="5943599" y="4631468"/>
                <a:ext cx="0" cy="36256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/>
            </p:nvCxnSpPr>
            <p:spPr>
              <a:xfrm>
                <a:off x="7492823" y="5080923"/>
                <a:ext cx="1" cy="36000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9" name="Freeform 38"/>
            <p:cNvSpPr/>
            <p:nvPr/>
          </p:nvSpPr>
          <p:spPr>
            <a:xfrm>
              <a:off x="2608752" y="3363529"/>
              <a:ext cx="2538484" cy="854893"/>
            </a:xfrm>
            <a:custGeom>
              <a:avLst/>
              <a:gdLst>
                <a:gd name="connsiteX0" fmla="*/ 0 w 2538484"/>
                <a:gd name="connsiteY0" fmla="*/ 109182 h 1370015"/>
                <a:gd name="connsiteX1" fmla="*/ 300251 w 2538484"/>
                <a:gd name="connsiteY1" fmla="*/ 573206 h 1370015"/>
                <a:gd name="connsiteX2" fmla="*/ 614149 w 2538484"/>
                <a:gd name="connsiteY2" fmla="*/ 327547 h 1370015"/>
                <a:gd name="connsiteX3" fmla="*/ 1050878 w 2538484"/>
                <a:gd name="connsiteY3" fmla="*/ 709684 h 1370015"/>
                <a:gd name="connsiteX4" fmla="*/ 1337481 w 2538484"/>
                <a:gd name="connsiteY4" fmla="*/ 95535 h 1370015"/>
                <a:gd name="connsiteX5" fmla="*/ 1815152 w 2538484"/>
                <a:gd name="connsiteY5" fmla="*/ 1337481 h 1370015"/>
                <a:gd name="connsiteX6" fmla="*/ 2006221 w 2538484"/>
                <a:gd name="connsiteY6" fmla="*/ 1023582 h 1370015"/>
                <a:gd name="connsiteX7" fmla="*/ 2210937 w 2538484"/>
                <a:gd name="connsiteY7" fmla="*/ 1201003 h 1370015"/>
                <a:gd name="connsiteX8" fmla="*/ 2538484 w 2538484"/>
                <a:gd name="connsiteY8" fmla="*/ 0 h 1370015"/>
                <a:gd name="connsiteX0" fmla="*/ 0 w 2538484"/>
                <a:gd name="connsiteY0" fmla="*/ 109182 h 1347048"/>
                <a:gd name="connsiteX1" fmla="*/ 300251 w 2538484"/>
                <a:gd name="connsiteY1" fmla="*/ 573206 h 1347048"/>
                <a:gd name="connsiteX2" fmla="*/ 614149 w 2538484"/>
                <a:gd name="connsiteY2" fmla="*/ 327547 h 1347048"/>
                <a:gd name="connsiteX3" fmla="*/ 1050878 w 2538484"/>
                <a:gd name="connsiteY3" fmla="*/ 709684 h 1347048"/>
                <a:gd name="connsiteX4" fmla="*/ 1337481 w 2538484"/>
                <a:gd name="connsiteY4" fmla="*/ 95535 h 1347048"/>
                <a:gd name="connsiteX5" fmla="*/ 1724436 w 2538484"/>
                <a:gd name="connsiteY5" fmla="*/ 1153818 h 1347048"/>
                <a:gd name="connsiteX6" fmla="*/ 1815152 w 2538484"/>
                <a:gd name="connsiteY6" fmla="*/ 1337481 h 1347048"/>
                <a:gd name="connsiteX7" fmla="*/ 2006221 w 2538484"/>
                <a:gd name="connsiteY7" fmla="*/ 1023582 h 1347048"/>
                <a:gd name="connsiteX8" fmla="*/ 2210937 w 2538484"/>
                <a:gd name="connsiteY8" fmla="*/ 1201003 h 1347048"/>
                <a:gd name="connsiteX9" fmla="*/ 2538484 w 2538484"/>
                <a:gd name="connsiteY9" fmla="*/ 0 h 1347048"/>
                <a:gd name="connsiteX0" fmla="*/ 0 w 2538484"/>
                <a:gd name="connsiteY0" fmla="*/ 109182 h 1582156"/>
                <a:gd name="connsiteX1" fmla="*/ 300251 w 2538484"/>
                <a:gd name="connsiteY1" fmla="*/ 573206 h 1582156"/>
                <a:gd name="connsiteX2" fmla="*/ 614149 w 2538484"/>
                <a:gd name="connsiteY2" fmla="*/ 327547 h 1582156"/>
                <a:gd name="connsiteX3" fmla="*/ 1050878 w 2538484"/>
                <a:gd name="connsiteY3" fmla="*/ 709684 h 1582156"/>
                <a:gd name="connsiteX4" fmla="*/ 1337481 w 2538484"/>
                <a:gd name="connsiteY4" fmla="*/ 95535 h 1582156"/>
                <a:gd name="connsiteX5" fmla="*/ 1749574 w 2538484"/>
                <a:gd name="connsiteY5" fmla="*/ 1510445 h 1582156"/>
                <a:gd name="connsiteX6" fmla="*/ 1815152 w 2538484"/>
                <a:gd name="connsiteY6" fmla="*/ 1337481 h 1582156"/>
                <a:gd name="connsiteX7" fmla="*/ 2006221 w 2538484"/>
                <a:gd name="connsiteY7" fmla="*/ 1023582 h 1582156"/>
                <a:gd name="connsiteX8" fmla="*/ 2210937 w 2538484"/>
                <a:gd name="connsiteY8" fmla="*/ 1201003 h 1582156"/>
                <a:gd name="connsiteX9" fmla="*/ 2538484 w 2538484"/>
                <a:gd name="connsiteY9" fmla="*/ 0 h 1582156"/>
                <a:gd name="connsiteX0" fmla="*/ 0 w 2538484"/>
                <a:gd name="connsiteY0" fmla="*/ 109182 h 1510446"/>
                <a:gd name="connsiteX1" fmla="*/ 300251 w 2538484"/>
                <a:gd name="connsiteY1" fmla="*/ 573206 h 1510446"/>
                <a:gd name="connsiteX2" fmla="*/ 614149 w 2538484"/>
                <a:gd name="connsiteY2" fmla="*/ 327547 h 1510446"/>
                <a:gd name="connsiteX3" fmla="*/ 1050878 w 2538484"/>
                <a:gd name="connsiteY3" fmla="*/ 709684 h 1510446"/>
                <a:gd name="connsiteX4" fmla="*/ 1337481 w 2538484"/>
                <a:gd name="connsiteY4" fmla="*/ 95535 h 1510446"/>
                <a:gd name="connsiteX5" fmla="*/ 1749574 w 2538484"/>
                <a:gd name="connsiteY5" fmla="*/ 1510445 h 1510446"/>
                <a:gd name="connsiteX6" fmla="*/ 1815152 w 2538484"/>
                <a:gd name="connsiteY6" fmla="*/ 1337481 h 1510446"/>
                <a:gd name="connsiteX7" fmla="*/ 2006221 w 2538484"/>
                <a:gd name="connsiteY7" fmla="*/ 1023582 h 1510446"/>
                <a:gd name="connsiteX8" fmla="*/ 2210937 w 2538484"/>
                <a:gd name="connsiteY8" fmla="*/ 1201003 h 1510446"/>
                <a:gd name="connsiteX9" fmla="*/ 2538484 w 2538484"/>
                <a:gd name="connsiteY9" fmla="*/ 0 h 1510446"/>
                <a:gd name="connsiteX0" fmla="*/ 0 w 2538484"/>
                <a:gd name="connsiteY0" fmla="*/ 109182 h 1510444"/>
                <a:gd name="connsiteX1" fmla="*/ 300251 w 2538484"/>
                <a:gd name="connsiteY1" fmla="*/ 573206 h 1510444"/>
                <a:gd name="connsiteX2" fmla="*/ 614149 w 2538484"/>
                <a:gd name="connsiteY2" fmla="*/ 327547 h 1510444"/>
                <a:gd name="connsiteX3" fmla="*/ 1050878 w 2538484"/>
                <a:gd name="connsiteY3" fmla="*/ 709684 h 1510444"/>
                <a:gd name="connsiteX4" fmla="*/ 1337481 w 2538484"/>
                <a:gd name="connsiteY4" fmla="*/ 95535 h 1510444"/>
                <a:gd name="connsiteX5" fmla="*/ 1749574 w 2538484"/>
                <a:gd name="connsiteY5" fmla="*/ 1510445 h 1510444"/>
                <a:gd name="connsiteX6" fmla="*/ 1815152 w 2538484"/>
                <a:gd name="connsiteY6" fmla="*/ 1337481 h 1510444"/>
                <a:gd name="connsiteX7" fmla="*/ 2006221 w 2538484"/>
                <a:gd name="connsiteY7" fmla="*/ 1023582 h 1510444"/>
                <a:gd name="connsiteX8" fmla="*/ 2210937 w 2538484"/>
                <a:gd name="connsiteY8" fmla="*/ 1201003 h 1510444"/>
                <a:gd name="connsiteX9" fmla="*/ 2538484 w 2538484"/>
                <a:gd name="connsiteY9" fmla="*/ 0 h 1510444"/>
                <a:gd name="connsiteX0" fmla="*/ 0 w 2538484"/>
                <a:gd name="connsiteY0" fmla="*/ 109182 h 1510446"/>
                <a:gd name="connsiteX1" fmla="*/ 300251 w 2538484"/>
                <a:gd name="connsiteY1" fmla="*/ 573206 h 1510446"/>
                <a:gd name="connsiteX2" fmla="*/ 614149 w 2538484"/>
                <a:gd name="connsiteY2" fmla="*/ 327547 h 1510446"/>
                <a:gd name="connsiteX3" fmla="*/ 1050878 w 2538484"/>
                <a:gd name="connsiteY3" fmla="*/ 709684 h 1510446"/>
                <a:gd name="connsiteX4" fmla="*/ 1337481 w 2538484"/>
                <a:gd name="connsiteY4" fmla="*/ 95535 h 1510446"/>
                <a:gd name="connsiteX5" fmla="*/ 1749574 w 2538484"/>
                <a:gd name="connsiteY5" fmla="*/ 1510445 h 1510446"/>
                <a:gd name="connsiteX6" fmla="*/ 1815152 w 2538484"/>
                <a:gd name="connsiteY6" fmla="*/ 1337481 h 1510446"/>
                <a:gd name="connsiteX7" fmla="*/ 2006221 w 2538484"/>
                <a:gd name="connsiteY7" fmla="*/ 1023582 h 1510446"/>
                <a:gd name="connsiteX8" fmla="*/ 2210937 w 2538484"/>
                <a:gd name="connsiteY8" fmla="*/ 1201003 h 1510446"/>
                <a:gd name="connsiteX9" fmla="*/ 2538484 w 2538484"/>
                <a:gd name="connsiteY9" fmla="*/ 0 h 1510446"/>
                <a:gd name="connsiteX0" fmla="*/ 0 w 2538484"/>
                <a:gd name="connsiteY0" fmla="*/ 109182 h 1510444"/>
                <a:gd name="connsiteX1" fmla="*/ 300251 w 2538484"/>
                <a:gd name="connsiteY1" fmla="*/ 573206 h 1510444"/>
                <a:gd name="connsiteX2" fmla="*/ 614149 w 2538484"/>
                <a:gd name="connsiteY2" fmla="*/ 327547 h 1510444"/>
                <a:gd name="connsiteX3" fmla="*/ 1050878 w 2538484"/>
                <a:gd name="connsiteY3" fmla="*/ 709684 h 1510444"/>
                <a:gd name="connsiteX4" fmla="*/ 1337481 w 2538484"/>
                <a:gd name="connsiteY4" fmla="*/ 95535 h 1510444"/>
                <a:gd name="connsiteX5" fmla="*/ 1749574 w 2538484"/>
                <a:gd name="connsiteY5" fmla="*/ 1510445 h 1510444"/>
                <a:gd name="connsiteX6" fmla="*/ 1815152 w 2538484"/>
                <a:gd name="connsiteY6" fmla="*/ 1337481 h 1510444"/>
                <a:gd name="connsiteX7" fmla="*/ 2006221 w 2538484"/>
                <a:gd name="connsiteY7" fmla="*/ 1023582 h 1510444"/>
                <a:gd name="connsiteX8" fmla="*/ 2210937 w 2538484"/>
                <a:gd name="connsiteY8" fmla="*/ 1201003 h 1510444"/>
                <a:gd name="connsiteX9" fmla="*/ 2538484 w 2538484"/>
                <a:gd name="connsiteY9" fmla="*/ 0 h 1510444"/>
                <a:gd name="connsiteX0" fmla="*/ 0 w 2538484"/>
                <a:gd name="connsiteY0" fmla="*/ 109182 h 1510446"/>
                <a:gd name="connsiteX1" fmla="*/ 300251 w 2538484"/>
                <a:gd name="connsiteY1" fmla="*/ 573206 h 1510446"/>
                <a:gd name="connsiteX2" fmla="*/ 614149 w 2538484"/>
                <a:gd name="connsiteY2" fmla="*/ 327547 h 1510446"/>
                <a:gd name="connsiteX3" fmla="*/ 1050878 w 2538484"/>
                <a:gd name="connsiteY3" fmla="*/ 709684 h 1510446"/>
                <a:gd name="connsiteX4" fmla="*/ 1337481 w 2538484"/>
                <a:gd name="connsiteY4" fmla="*/ 95535 h 1510446"/>
                <a:gd name="connsiteX5" fmla="*/ 1749574 w 2538484"/>
                <a:gd name="connsiteY5" fmla="*/ 1510445 h 1510446"/>
                <a:gd name="connsiteX6" fmla="*/ 1815152 w 2538484"/>
                <a:gd name="connsiteY6" fmla="*/ 1337481 h 1510446"/>
                <a:gd name="connsiteX7" fmla="*/ 2006221 w 2538484"/>
                <a:gd name="connsiteY7" fmla="*/ 1023582 h 1510446"/>
                <a:gd name="connsiteX8" fmla="*/ 2210937 w 2538484"/>
                <a:gd name="connsiteY8" fmla="*/ 1201003 h 1510446"/>
                <a:gd name="connsiteX9" fmla="*/ 2538484 w 2538484"/>
                <a:gd name="connsiteY9" fmla="*/ 0 h 1510446"/>
                <a:gd name="connsiteX0" fmla="*/ 0 w 2538484"/>
                <a:gd name="connsiteY0" fmla="*/ 109182 h 1516016"/>
                <a:gd name="connsiteX1" fmla="*/ 300251 w 2538484"/>
                <a:gd name="connsiteY1" fmla="*/ 573206 h 1516016"/>
                <a:gd name="connsiteX2" fmla="*/ 614149 w 2538484"/>
                <a:gd name="connsiteY2" fmla="*/ 327547 h 1516016"/>
                <a:gd name="connsiteX3" fmla="*/ 1050878 w 2538484"/>
                <a:gd name="connsiteY3" fmla="*/ 709684 h 1516016"/>
                <a:gd name="connsiteX4" fmla="*/ 1337481 w 2538484"/>
                <a:gd name="connsiteY4" fmla="*/ 95535 h 1516016"/>
                <a:gd name="connsiteX5" fmla="*/ 1724435 w 2538484"/>
                <a:gd name="connsiteY5" fmla="*/ 1516016 h 1516016"/>
                <a:gd name="connsiteX6" fmla="*/ 1815152 w 2538484"/>
                <a:gd name="connsiteY6" fmla="*/ 1337481 h 1516016"/>
                <a:gd name="connsiteX7" fmla="*/ 2006221 w 2538484"/>
                <a:gd name="connsiteY7" fmla="*/ 1023582 h 1516016"/>
                <a:gd name="connsiteX8" fmla="*/ 2210937 w 2538484"/>
                <a:gd name="connsiteY8" fmla="*/ 1201003 h 1516016"/>
                <a:gd name="connsiteX9" fmla="*/ 2538484 w 2538484"/>
                <a:gd name="connsiteY9" fmla="*/ 0 h 1516016"/>
                <a:gd name="connsiteX0" fmla="*/ 0 w 2538484"/>
                <a:gd name="connsiteY0" fmla="*/ 109182 h 1516016"/>
                <a:gd name="connsiteX1" fmla="*/ 300251 w 2538484"/>
                <a:gd name="connsiteY1" fmla="*/ 573206 h 1516016"/>
                <a:gd name="connsiteX2" fmla="*/ 614149 w 2538484"/>
                <a:gd name="connsiteY2" fmla="*/ 327547 h 1516016"/>
                <a:gd name="connsiteX3" fmla="*/ 1050878 w 2538484"/>
                <a:gd name="connsiteY3" fmla="*/ 709684 h 1516016"/>
                <a:gd name="connsiteX4" fmla="*/ 1337481 w 2538484"/>
                <a:gd name="connsiteY4" fmla="*/ 95535 h 1516016"/>
                <a:gd name="connsiteX5" fmla="*/ 1724435 w 2538484"/>
                <a:gd name="connsiteY5" fmla="*/ 1516016 h 1516016"/>
                <a:gd name="connsiteX6" fmla="*/ 1815152 w 2538484"/>
                <a:gd name="connsiteY6" fmla="*/ 1337481 h 1516016"/>
                <a:gd name="connsiteX7" fmla="*/ 2006221 w 2538484"/>
                <a:gd name="connsiteY7" fmla="*/ 1023582 h 1516016"/>
                <a:gd name="connsiteX8" fmla="*/ 2210937 w 2538484"/>
                <a:gd name="connsiteY8" fmla="*/ 1201003 h 1516016"/>
                <a:gd name="connsiteX9" fmla="*/ 2538484 w 2538484"/>
                <a:gd name="connsiteY9" fmla="*/ 0 h 1516016"/>
                <a:gd name="connsiteX0" fmla="*/ 0 w 2538484"/>
                <a:gd name="connsiteY0" fmla="*/ 109182 h 1516016"/>
                <a:gd name="connsiteX1" fmla="*/ 300251 w 2538484"/>
                <a:gd name="connsiteY1" fmla="*/ 573206 h 1516016"/>
                <a:gd name="connsiteX2" fmla="*/ 614149 w 2538484"/>
                <a:gd name="connsiteY2" fmla="*/ 327547 h 1516016"/>
                <a:gd name="connsiteX3" fmla="*/ 1050878 w 2538484"/>
                <a:gd name="connsiteY3" fmla="*/ 709684 h 1516016"/>
                <a:gd name="connsiteX4" fmla="*/ 1337481 w 2538484"/>
                <a:gd name="connsiteY4" fmla="*/ 95535 h 1516016"/>
                <a:gd name="connsiteX5" fmla="*/ 1724435 w 2538484"/>
                <a:gd name="connsiteY5" fmla="*/ 1516016 h 1516016"/>
                <a:gd name="connsiteX6" fmla="*/ 1815152 w 2538484"/>
                <a:gd name="connsiteY6" fmla="*/ 1337481 h 1516016"/>
                <a:gd name="connsiteX7" fmla="*/ 2006221 w 2538484"/>
                <a:gd name="connsiteY7" fmla="*/ 1023582 h 1516016"/>
                <a:gd name="connsiteX8" fmla="*/ 2210937 w 2538484"/>
                <a:gd name="connsiteY8" fmla="*/ 1201003 h 1516016"/>
                <a:gd name="connsiteX9" fmla="*/ 2538484 w 2538484"/>
                <a:gd name="connsiteY9" fmla="*/ 0 h 1516016"/>
                <a:gd name="connsiteX0" fmla="*/ 0 w 2538484"/>
                <a:gd name="connsiteY0" fmla="*/ 109182 h 1516016"/>
                <a:gd name="connsiteX1" fmla="*/ 300251 w 2538484"/>
                <a:gd name="connsiteY1" fmla="*/ 573206 h 1516016"/>
                <a:gd name="connsiteX2" fmla="*/ 614149 w 2538484"/>
                <a:gd name="connsiteY2" fmla="*/ 327547 h 1516016"/>
                <a:gd name="connsiteX3" fmla="*/ 1050878 w 2538484"/>
                <a:gd name="connsiteY3" fmla="*/ 709684 h 1516016"/>
                <a:gd name="connsiteX4" fmla="*/ 1337481 w 2538484"/>
                <a:gd name="connsiteY4" fmla="*/ 95535 h 1516016"/>
                <a:gd name="connsiteX5" fmla="*/ 1724435 w 2538484"/>
                <a:gd name="connsiteY5" fmla="*/ 1516016 h 1516016"/>
                <a:gd name="connsiteX6" fmla="*/ 1815152 w 2538484"/>
                <a:gd name="connsiteY6" fmla="*/ 1337481 h 1516016"/>
                <a:gd name="connsiteX7" fmla="*/ 2006221 w 2538484"/>
                <a:gd name="connsiteY7" fmla="*/ 1023582 h 1516016"/>
                <a:gd name="connsiteX8" fmla="*/ 2210937 w 2538484"/>
                <a:gd name="connsiteY8" fmla="*/ 1201003 h 1516016"/>
                <a:gd name="connsiteX9" fmla="*/ 2538484 w 2538484"/>
                <a:gd name="connsiteY9" fmla="*/ 0 h 1516016"/>
                <a:gd name="connsiteX0" fmla="*/ 0 w 2538484"/>
                <a:gd name="connsiteY0" fmla="*/ 109182 h 1516016"/>
                <a:gd name="connsiteX1" fmla="*/ 300251 w 2538484"/>
                <a:gd name="connsiteY1" fmla="*/ 573206 h 1516016"/>
                <a:gd name="connsiteX2" fmla="*/ 614149 w 2538484"/>
                <a:gd name="connsiteY2" fmla="*/ 327547 h 1516016"/>
                <a:gd name="connsiteX3" fmla="*/ 1050878 w 2538484"/>
                <a:gd name="connsiteY3" fmla="*/ 709684 h 1516016"/>
                <a:gd name="connsiteX4" fmla="*/ 1337481 w 2538484"/>
                <a:gd name="connsiteY4" fmla="*/ 95535 h 1516016"/>
                <a:gd name="connsiteX5" fmla="*/ 1724435 w 2538484"/>
                <a:gd name="connsiteY5" fmla="*/ 1516016 h 1516016"/>
                <a:gd name="connsiteX6" fmla="*/ 1815152 w 2538484"/>
                <a:gd name="connsiteY6" fmla="*/ 1337481 h 1516016"/>
                <a:gd name="connsiteX7" fmla="*/ 2006221 w 2538484"/>
                <a:gd name="connsiteY7" fmla="*/ 1023582 h 1516016"/>
                <a:gd name="connsiteX8" fmla="*/ 2210937 w 2538484"/>
                <a:gd name="connsiteY8" fmla="*/ 1201003 h 1516016"/>
                <a:gd name="connsiteX9" fmla="*/ 2538484 w 2538484"/>
                <a:gd name="connsiteY9" fmla="*/ 0 h 1516016"/>
                <a:gd name="connsiteX0" fmla="*/ 0 w 2538484"/>
                <a:gd name="connsiteY0" fmla="*/ 109182 h 1516016"/>
                <a:gd name="connsiteX1" fmla="*/ 300251 w 2538484"/>
                <a:gd name="connsiteY1" fmla="*/ 573206 h 1516016"/>
                <a:gd name="connsiteX2" fmla="*/ 614149 w 2538484"/>
                <a:gd name="connsiteY2" fmla="*/ 327547 h 1516016"/>
                <a:gd name="connsiteX3" fmla="*/ 1050878 w 2538484"/>
                <a:gd name="connsiteY3" fmla="*/ 709684 h 1516016"/>
                <a:gd name="connsiteX4" fmla="*/ 1337481 w 2538484"/>
                <a:gd name="connsiteY4" fmla="*/ 95535 h 1516016"/>
                <a:gd name="connsiteX5" fmla="*/ 1724435 w 2538484"/>
                <a:gd name="connsiteY5" fmla="*/ 1516016 h 1516016"/>
                <a:gd name="connsiteX6" fmla="*/ 1815152 w 2538484"/>
                <a:gd name="connsiteY6" fmla="*/ 1337481 h 1516016"/>
                <a:gd name="connsiteX7" fmla="*/ 2006221 w 2538484"/>
                <a:gd name="connsiteY7" fmla="*/ 1023582 h 1516016"/>
                <a:gd name="connsiteX8" fmla="*/ 2210937 w 2538484"/>
                <a:gd name="connsiteY8" fmla="*/ 1201003 h 1516016"/>
                <a:gd name="connsiteX9" fmla="*/ 2538484 w 2538484"/>
                <a:gd name="connsiteY9" fmla="*/ 0 h 1516016"/>
                <a:gd name="connsiteX0" fmla="*/ 0 w 2538484"/>
                <a:gd name="connsiteY0" fmla="*/ 109182 h 1516016"/>
                <a:gd name="connsiteX1" fmla="*/ 300251 w 2538484"/>
                <a:gd name="connsiteY1" fmla="*/ 573206 h 1516016"/>
                <a:gd name="connsiteX2" fmla="*/ 614149 w 2538484"/>
                <a:gd name="connsiteY2" fmla="*/ 327547 h 1516016"/>
                <a:gd name="connsiteX3" fmla="*/ 1050878 w 2538484"/>
                <a:gd name="connsiteY3" fmla="*/ 709684 h 1516016"/>
                <a:gd name="connsiteX4" fmla="*/ 1337481 w 2538484"/>
                <a:gd name="connsiteY4" fmla="*/ 95535 h 1516016"/>
                <a:gd name="connsiteX5" fmla="*/ 1724435 w 2538484"/>
                <a:gd name="connsiteY5" fmla="*/ 1516016 h 1516016"/>
                <a:gd name="connsiteX6" fmla="*/ 1815152 w 2538484"/>
                <a:gd name="connsiteY6" fmla="*/ 1337481 h 1516016"/>
                <a:gd name="connsiteX7" fmla="*/ 2006221 w 2538484"/>
                <a:gd name="connsiteY7" fmla="*/ 1023582 h 1516016"/>
                <a:gd name="connsiteX8" fmla="*/ 2210937 w 2538484"/>
                <a:gd name="connsiteY8" fmla="*/ 1201003 h 1516016"/>
                <a:gd name="connsiteX9" fmla="*/ 2538484 w 2538484"/>
                <a:gd name="connsiteY9" fmla="*/ 0 h 1516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38484" h="1516016">
                  <a:moveTo>
                    <a:pt x="0" y="109182"/>
                  </a:moveTo>
                  <a:cubicBezTo>
                    <a:pt x="98946" y="322997"/>
                    <a:pt x="197893" y="536812"/>
                    <a:pt x="300251" y="573206"/>
                  </a:cubicBezTo>
                  <a:cubicBezTo>
                    <a:pt x="402609" y="609600"/>
                    <a:pt x="489045" y="304801"/>
                    <a:pt x="614149" y="327547"/>
                  </a:cubicBezTo>
                  <a:cubicBezTo>
                    <a:pt x="739253" y="350293"/>
                    <a:pt x="930323" y="748353"/>
                    <a:pt x="1050878" y="709684"/>
                  </a:cubicBezTo>
                  <a:cubicBezTo>
                    <a:pt x="1171433" y="671015"/>
                    <a:pt x="1225222" y="-38854"/>
                    <a:pt x="1337481" y="95535"/>
                  </a:cubicBezTo>
                  <a:cubicBezTo>
                    <a:pt x="1449741" y="229924"/>
                    <a:pt x="1685672" y="1459477"/>
                    <a:pt x="1724435" y="1516016"/>
                  </a:cubicBezTo>
                  <a:cubicBezTo>
                    <a:pt x="1766339" y="1472252"/>
                    <a:pt x="1749334" y="1230095"/>
                    <a:pt x="1815152" y="1337481"/>
                  </a:cubicBezTo>
                  <a:cubicBezTo>
                    <a:pt x="1880970" y="1444867"/>
                    <a:pt x="1940257" y="1046328"/>
                    <a:pt x="2006221" y="1023582"/>
                  </a:cubicBezTo>
                  <a:cubicBezTo>
                    <a:pt x="2072185" y="1000836"/>
                    <a:pt x="2122227" y="1371600"/>
                    <a:pt x="2210937" y="1201003"/>
                  </a:cubicBezTo>
                  <a:cubicBezTo>
                    <a:pt x="2299648" y="1030406"/>
                    <a:pt x="2419066" y="515203"/>
                    <a:pt x="2538484" y="0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B. Dynamical systems as constraint solvers</a:t>
            </a:r>
            <a:endParaRPr lang="en-GB" dirty="0"/>
          </a:p>
        </p:txBody>
      </p:sp>
      <p:grpSp>
        <p:nvGrpSpPr>
          <p:cNvPr id="24" name="Group 23"/>
          <p:cNvGrpSpPr/>
          <p:nvPr/>
        </p:nvGrpSpPr>
        <p:grpSpPr>
          <a:xfrm>
            <a:off x="5295112" y="1868444"/>
            <a:ext cx="1682232" cy="1066355"/>
            <a:chOff x="3546279" y="2334873"/>
            <a:chExt cx="1682232" cy="1066355"/>
          </a:xfrm>
        </p:grpSpPr>
        <p:sp>
          <p:nvSpPr>
            <p:cNvPr id="13" name="Arc 12"/>
            <p:cNvSpPr/>
            <p:nvPr/>
          </p:nvSpPr>
          <p:spPr>
            <a:xfrm rot="19233166">
              <a:off x="3566065" y="2525432"/>
              <a:ext cx="463964" cy="228623"/>
            </a:xfrm>
            <a:prstGeom prst="arc">
              <a:avLst>
                <a:gd name="adj1" fmla="val 10736346"/>
                <a:gd name="adj2" fmla="val 0"/>
              </a:avLst>
            </a:prstGeom>
            <a:ln w="57150" cap="flat" cmpd="sng" algn="ctr">
              <a:solidFill>
                <a:srgbClr val="0070C0"/>
              </a:solidFill>
              <a:prstDash val="solid"/>
              <a:round/>
              <a:headEnd type="triangle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Arc 13"/>
            <p:cNvSpPr/>
            <p:nvPr/>
          </p:nvSpPr>
          <p:spPr>
            <a:xfrm rot="1663745">
              <a:off x="4498993" y="2700287"/>
              <a:ext cx="435144" cy="220796"/>
            </a:xfrm>
            <a:prstGeom prst="arc">
              <a:avLst>
                <a:gd name="adj1" fmla="val 10736346"/>
                <a:gd name="adj2" fmla="val 0"/>
              </a:avLst>
            </a:prstGeom>
            <a:ln w="57150" cap="flat" cmpd="sng" algn="ctr">
              <a:solidFill>
                <a:srgbClr val="0070C0"/>
              </a:solidFill>
              <a:prstDash val="solid"/>
              <a:round/>
              <a:headEnd type="triangle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Arc 14"/>
            <p:cNvSpPr/>
            <p:nvPr/>
          </p:nvSpPr>
          <p:spPr>
            <a:xfrm rot="2711512">
              <a:off x="4155106" y="2397408"/>
              <a:ext cx="401775" cy="276706"/>
            </a:xfrm>
            <a:prstGeom prst="arc">
              <a:avLst>
                <a:gd name="adj1" fmla="val 10736346"/>
                <a:gd name="adj2" fmla="val 0"/>
              </a:avLst>
            </a:prstGeom>
            <a:ln w="57150" cap="flat" cmpd="sng" algn="ctr">
              <a:solidFill>
                <a:srgbClr val="0070C0"/>
              </a:solidFill>
              <a:prstDash val="solid"/>
              <a:round/>
              <a:headEnd type="triangle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Oval 6"/>
            <p:cNvSpPr/>
            <p:nvPr/>
          </p:nvSpPr>
          <p:spPr>
            <a:xfrm>
              <a:off x="3546279" y="2771800"/>
              <a:ext cx="283979" cy="282248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effectLst>
              <a:innerShdw blurRad="63500" dist="50800" dir="81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2800">
                <a:solidFill>
                  <a:srgbClr val="FFFFFF"/>
                </a:solidFill>
                <a:latin typeface="Arial Narrow"/>
                <a:cs typeface="Arial"/>
              </a:endParaRPr>
            </a:p>
          </p:txBody>
        </p:sp>
        <p:sp>
          <p:nvSpPr>
            <p:cNvPr id="8" name="Oval 7"/>
            <p:cNvSpPr/>
            <p:nvPr/>
          </p:nvSpPr>
          <p:spPr>
            <a:xfrm>
              <a:off x="3973066" y="2345709"/>
              <a:ext cx="283979" cy="282248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effectLst>
              <a:innerShdw blurRad="63500" dist="50800" dir="81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2800">
                <a:solidFill>
                  <a:srgbClr val="FFFFFF"/>
                </a:solidFill>
                <a:latin typeface="Arial Narrow"/>
                <a:cs typeface="Arial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4238669" y="2630676"/>
              <a:ext cx="283979" cy="282248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effectLst>
              <a:innerShdw blurRad="63500" dist="50800" dir="81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2800">
                <a:solidFill>
                  <a:srgbClr val="FFFFFF"/>
                </a:solidFill>
                <a:latin typeface="Arial Narrow"/>
                <a:cs typeface="Arial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3981423" y="3118980"/>
              <a:ext cx="283979" cy="282248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effectLst>
              <a:innerShdw blurRad="63500" dist="50800" dir="81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2800">
                <a:solidFill>
                  <a:srgbClr val="FFFFFF"/>
                </a:solidFill>
                <a:latin typeface="Arial Narrow"/>
                <a:cs typeface="Arial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4826040" y="2366944"/>
              <a:ext cx="283979" cy="282248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effectLst>
              <a:innerShdw blurRad="63500" dist="50800" dir="81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2800">
                <a:solidFill>
                  <a:srgbClr val="FFFFFF"/>
                </a:solidFill>
                <a:latin typeface="Arial Narrow"/>
                <a:cs typeface="Arial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4834135" y="2893877"/>
              <a:ext cx="283979" cy="282248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effectLst>
              <a:innerShdw blurRad="63500" dist="50800" dir="81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2800">
                <a:solidFill>
                  <a:srgbClr val="FFFFFF"/>
                </a:solidFill>
                <a:latin typeface="Arial Narrow"/>
                <a:cs typeface="Arial"/>
              </a:endParaRPr>
            </a:p>
          </p:txBody>
        </p:sp>
        <p:sp>
          <p:nvSpPr>
            <p:cNvPr id="16" name="Arc 15"/>
            <p:cNvSpPr/>
            <p:nvPr/>
          </p:nvSpPr>
          <p:spPr>
            <a:xfrm rot="20650056" flipV="1">
              <a:off x="3796814" y="2774719"/>
              <a:ext cx="463964" cy="228623"/>
            </a:xfrm>
            <a:prstGeom prst="arc">
              <a:avLst>
                <a:gd name="adj1" fmla="val 10736346"/>
                <a:gd name="adj2" fmla="val 0"/>
              </a:avLst>
            </a:prstGeom>
            <a:ln w="57150" cap="flat" cmpd="sng" algn="ctr">
              <a:solidFill>
                <a:srgbClr val="FF0000"/>
              </a:solidFill>
              <a:prstDash val="solid"/>
              <a:round/>
              <a:headEnd type="triangle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Arc 16"/>
            <p:cNvSpPr/>
            <p:nvPr/>
          </p:nvSpPr>
          <p:spPr>
            <a:xfrm rot="18909877" flipV="1">
              <a:off x="4138684" y="2896182"/>
              <a:ext cx="832314" cy="45719"/>
            </a:xfrm>
            <a:prstGeom prst="arc">
              <a:avLst>
                <a:gd name="adj1" fmla="val 10736346"/>
                <a:gd name="adj2" fmla="val 0"/>
              </a:avLst>
            </a:prstGeom>
            <a:ln w="6350" cap="flat" cmpd="sng" algn="ctr">
              <a:solidFill>
                <a:srgbClr val="FF0000"/>
              </a:solidFill>
              <a:prstDash val="solid"/>
              <a:round/>
              <a:headEnd type="triangle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Arc 17"/>
            <p:cNvSpPr/>
            <p:nvPr/>
          </p:nvSpPr>
          <p:spPr>
            <a:xfrm rot="20338851" flipV="1">
              <a:off x="4232918" y="3164936"/>
              <a:ext cx="627506" cy="68871"/>
            </a:xfrm>
            <a:prstGeom prst="arc">
              <a:avLst>
                <a:gd name="adj1" fmla="val 10736346"/>
                <a:gd name="adj2" fmla="val 0"/>
              </a:avLst>
            </a:prstGeom>
            <a:ln w="6350" cap="flat" cmpd="sng" algn="ctr">
              <a:solidFill>
                <a:srgbClr val="FF0000"/>
              </a:solidFill>
              <a:prstDash val="solid"/>
              <a:round/>
              <a:headEnd type="triangle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Arc 18"/>
            <p:cNvSpPr/>
            <p:nvPr/>
          </p:nvSpPr>
          <p:spPr>
            <a:xfrm rot="20702296">
              <a:off x="3775725" y="2600477"/>
              <a:ext cx="1072260" cy="171116"/>
            </a:xfrm>
            <a:prstGeom prst="arc">
              <a:avLst>
                <a:gd name="adj1" fmla="val 10736346"/>
                <a:gd name="adj2" fmla="val 0"/>
              </a:avLst>
            </a:prstGeom>
            <a:ln w="9525" cap="flat" cmpd="sng" algn="ctr">
              <a:solidFill>
                <a:srgbClr val="0070C0"/>
              </a:solidFill>
              <a:prstDash val="solid"/>
              <a:round/>
              <a:headEnd type="triangle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Arc 19"/>
            <p:cNvSpPr/>
            <p:nvPr/>
          </p:nvSpPr>
          <p:spPr>
            <a:xfrm rot="5053259">
              <a:off x="4900541" y="2697020"/>
              <a:ext cx="435144" cy="220796"/>
            </a:xfrm>
            <a:prstGeom prst="arc">
              <a:avLst>
                <a:gd name="adj1" fmla="val 10736346"/>
                <a:gd name="adj2" fmla="val 0"/>
              </a:avLst>
            </a:prstGeom>
            <a:ln w="57150" cap="flat" cmpd="sng" algn="ctr">
              <a:solidFill>
                <a:srgbClr val="0070C0"/>
              </a:solidFill>
              <a:prstDash val="solid"/>
              <a:round/>
              <a:headEnd type="triangle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2" name="Rectangle 21"/>
          <p:cNvSpPr/>
          <p:nvPr/>
        </p:nvSpPr>
        <p:spPr>
          <a:xfrm>
            <a:off x="7638196" y="1824040"/>
            <a:ext cx="317902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000" dirty="0">
                <a:solidFill>
                  <a:schemeClr val="accent1"/>
                </a:solidFill>
              </a:rPr>
              <a:t>Represents a problem as a system of constraints that must be resolved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7629997" y="5525163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sz="3600" dirty="0"/>
          </a:p>
        </p:txBody>
      </p:sp>
      <p:sp>
        <p:nvSpPr>
          <p:cNvPr id="51" name="Right Arrow 50"/>
          <p:cNvSpPr/>
          <p:nvPr/>
        </p:nvSpPr>
        <p:spPr>
          <a:xfrm rot="5934263">
            <a:off x="5981180" y="3137239"/>
            <a:ext cx="696665" cy="2287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Rectangle 39"/>
          <p:cNvSpPr/>
          <p:nvPr/>
        </p:nvSpPr>
        <p:spPr>
          <a:xfrm>
            <a:off x="7544634" y="3626509"/>
            <a:ext cx="244987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Relaxing state variables locally resolves conflicting constraints</a:t>
            </a:r>
          </a:p>
        </p:txBody>
      </p:sp>
      <p:sp>
        <p:nvSpPr>
          <p:cNvPr id="41" name="Rectangle 40"/>
          <p:cNvSpPr/>
          <p:nvPr/>
        </p:nvSpPr>
        <p:spPr>
          <a:xfrm>
            <a:off x="5436361" y="4919340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dirty="0"/>
              <a:t>Repeated relaxation finds distribution of  </a:t>
            </a:r>
            <a:r>
              <a:rPr lang="en-GB" dirty="0">
                <a:solidFill>
                  <a:schemeClr val="accent1"/>
                </a:solidFill>
              </a:rPr>
              <a:t>locally optimal solutions </a:t>
            </a:r>
            <a:r>
              <a:rPr lang="en-GB" dirty="0"/>
              <a:t>to the constraint problem (Hopfield and Tank 1986). </a:t>
            </a:r>
          </a:p>
        </p:txBody>
      </p:sp>
      <p:sp>
        <p:nvSpPr>
          <p:cNvPr id="42" name="Rectangle 41"/>
          <p:cNvSpPr/>
          <p:nvPr/>
        </p:nvSpPr>
        <p:spPr>
          <a:xfrm>
            <a:off x="2015235" y="1902992"/>
            <a:ext cx="261749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dirty="0" smtClean="0"/>
              <a:t>Problem definition</a:t>
            </a:r>
            <a:endParaRPr lang="en-GB" dirty="0"/>
          </a:p>
        </p:txBody>
      </p:sp>
      <p:cxnSp>
        <p:nvCxnSpPr>
          <p:cNvPr id="45" name="Straight Arrow Connector 44"/>
          <p:cNvCxnSpPr/>
          <p:nvPr/>
        </p:nvCxnSpPr>
        <p:spPr>
          <a:xfrm flipV="1">
            <a:off x="4393047" y="2113406"/>
            <a:ext cx="802085" cy="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0429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Adaptation </a:t>
            </a:r>
            <a:r>
              <a:rPr lang="en-GB" dirty="0" smtClean="0"/>
              <a:t>by induction</a:t>
            </a:r>
            <a:endParaRPr lang="en-GB" dirty="0"/>
          </a:p>
        </p:txBody>
      </p:sp>
      <p:sp>
        <p:nvSpPr>
          <p:cNvPr id="45" name="Rectangle 44"/>
          <p:cNvSpPr/>
          <p:nvPr/>
        </p:nvSpPr>
        <p:spPr>
          <a:xfrm>
            <a:off x="8401089" y="3447396"/>
            <a:ext cx="2866025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b="1" dirty="0"/>
              <a:t>Adaptation by induction</a:t>
            </a:r>
          </a:p>
          <a:p>
            <a:pPr algn="ctr"/>
            <a:endParaRPr lang="en-GB" sz="2400" b="1" dirty="0"/>
          </a:p>
          <a:p>
            <a:pPr algn="ctr"/>
            <a:r>
              <a:rPr lang="en-GB" sz="2400" dirty="0"/>
              <a:t>(improved optimisation)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7629997" y="5525163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sz="3600" dirty="0"/>
          </a:p>
        </p:txBody>
      </p:sp>
      <p:sp>
        <p:nvSpPr>
          <p:cNvPr id="62" name="Rectangle 61"/>
          <p:cNvSpPr/>
          <p:nvPr/>
        </p:nvSpPr>
        <p:spPr>
          <a:xfrm>
            <a:off x="3344840" y="3173019"/>
            <a:ext cx="340625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b="1" dirty="0" smtClean="0"/>
              <a:t>A. Correlation learning</a:t>
            </a:r>
          </a:p>
          <a:p>
            <a:pPr algn="ctr"/>
            <a:r>
              <a:rPr lang="en-GB" sz="4800" dirty="0"/>
              <a:t>+</a:t>
            </a:r>
            <a:endParaRPr lang="en-GB" sz="2400" b="1" dirty="0" smtClean="0"/>
          </a:p>
          <a:p>
            <a:pPr algn="ctr"/>
            <a:r>
              <a:rPr lang="en-GB" sz="2400" b="1" dirty="0" smtClean="0"/>
              <a:t>B. Constraint solving</a:t>
            </a:r>
            <a:endParaRPr lang="en-GB" sz="2400" b="1" dirty="0"/>
          </a:p>
          <a:p>
            <a:pPr algn="ctr"/>
            <a:endParaRPr lang="en-GB" sz="2400" b="1" dirty="0"/>
          </a:p>
        </p:txBody>
      </p:sp>
      <p:sp>
        <p:nvSpPr>
          <p:cNvPr id="3" name="Right Arrow 2"/>
          <p:cNvSpPr/>
          <p:nvPr/>
        </p:nvSpPr>
        <p:spPr>
          <a:xfrm>
            <a:off x="7800588" y="3617237"/>
            <a:ext cx="600501" cy="4913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Curved Left Arrow 6"/>
          <p:cNvSpPr/>
          <p:nvPr/>
        </p:nvSpPr>
        <p:spPr>
          <a:xfrm>
            <a:off x="6581796" y="3392166"/>
            <a:ext cx="268651" cy="1228608"/>
          </a:xfrm>
          <a:prstGeom prst="curvedLeftArrow">
            <a:avLst>
              <a:gd name="adj1" fmla="val 83262"/>
              <a:gd name="adj2" fmla="val 147014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8" name="Curved Left Arrow 7"/>
          <p:cNvSpPr/>
          <p:nvPr/>
        </p:nvSpPr>
        <p:spPr>
          <a:xfrm rot="10800000">
            <a:off x="3220225" y="3281086"/>
            <a:ext cx="268651" cy="1228608"/>
          </a:xfrm>
          <a:prstGeom prst="curvedLeftArrow">
            <a:avLst>
              <a:gd name="adj1" fmla="val 83262"/>
              <a:gd name="adj2" fmla="val 147014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85801" y="1166558"/>
            <a:ext cx="44897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 smtClean="0"/>
              <a:t>e.g. in </a:t>
            </a:r>
            <a:r>
              <a:rPr lang="en-GB" sz="2400" dirty="0"/>
              <a:t>a learning Hopfield </a:t>
            </a:r>
            <a:r>
              <a:rPr lang="en-GB" sz="2400" dirty="0" smtClean="0"/>
              <a:t>network</a:t>
            </a:r>
            <a:endParaRPr lang="en-GB" sz="2400" dirty="0"/>
          </a:p>
        </p:txBody>
      </p:sp>
      <p:sp>
        <p:nvSpPr>
          <p:cNvPr id="5" name="Rectangle 4"/>
          <p:cNvSpPr/>
          <p:nvPr/>
        </p:nvSpPr>
        <p:spPr>
          <a:xfrm>
            <a:off x="1347536" y="5063498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fontAlgn="base">
              <a:spcAft>
                <a:spcPts val="0"/>
              </a:spcAft>
              <a:tabLst>
                <a:tab pos="270510" algn="l"/>
              </a:tabLst>
            </a:pPr>
            <a:r>
              <a:rPr lang="en-GB" dirty="0">
                <a:latin typeface="Calibri Light" panose="020F030202020403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Watson, R.A., Buckley, C.L., Mills, R.M. (2010) Optimisation in ‘Self-modelling’ Complex Adaptive Systems. </a:t>
            </a:r>
            <a:r>
              <a:rPr lang="en-GB" i="1" dirty="0">
                <a:latin typeface="Calibri Light" panose="020F030202020403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Complexity</a:t>
            </a:r>
            <a:r>
              <a:rPr lang="en-GB" dirty="0">
                <a:latin typeface="Calibri Light" panose="020F030202020403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. 16(5):17-26.</a:t>
            </a:r>
            <a:r>
              <a:rPr lang="en-GB" dirty="0">
                <a:solidFill>
                  <a:srgbClr val="000000"/>
                </a:solidFill>
                <a:latin typeface="Calibri Light" panose="020F030202020403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 </a:t>
            </a:r>
            <a:endParaRPr lang="en-GB" sz="2000" dirty="0">
              <a:effectLst/>
              <a:latin typeface="Calibri Light" panose="020F030202020403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6622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Adaptation </a:t>
            </a:r>
            <a:r>
              <a:rPr lang="en-GB" dirty="0" smtClean="0"/>
              <a:t>by </a:t>
            </a:r>
            <a:r>
              <a:rPr lang="en-GB" dirty="0"/>
              <a:t>induction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5295112" y="1868444"/>
            <a:ext cx="1682232" cy="1066355"/>
            <a:chOff x="3546279" y="2334873"/>
            <a:chExt cx="1682232" cy="1066355"/>
          </a:xfrm>
        </p:grpSpPr>
        <p:sp>
          <p:nvSpPr>
            <p:cNvPr id="13" name="Arc 12"/>
            <p:cNvSpPr/>
            <p:nvPr/>
          </p:nvSpPr>
          <p:spPr>
            <a:xfrm rot="19233166">
              <a:off x="3566065" y="2525432"/>
              <a:ext cx="463964" cy="228623"/>
            </a:xfrm>
            <a:prstGeom prst="arc">
              <a:avLst>
                <a:gd name="adj1" fmla="val 10736346"/>
                <a:gd name="adj2" fmla="val 0"/>
              </a:avLst>
            </a:prstGeom>
            <a:ln w="57150" cap="flat" cmpd="sng" algn="ctr">
              <a:solidFill>
                <a:srgbClr val="0070C0"/>
              </a:solidFill>
              <a:prstDash val="solid"/>
              <a:round/>
              <a:headEnd type="triangle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Arc 13"/>
            <p:cNvSpPr/>
            <p:nvPr/>
          </p:nvSpPr>
          <p:spPr>
            <a:xfrm rot="1663745">
              <a:off x="4498993" y="2700287"/>
              <a:ext cx="435144" cy="220796"/>
            </a:xfrm>
            <a:prstGeom prst="arc">
              <a:avLst>
                <a:gd name="adj1" fmla="val 10736346"/>
                <a:gd name="adj2" fmla="val 0"/>
              </a:avLst>
            </a:prstGeom>
            <a:ln w="57150" cap="flat" cmpd="sng" algn="ctr">
              <a:solidFill>
                <a:srgbClr val="0070C0"/>
              </a:solidFill>
              <a:prstDash val="solid"/>
              <a:round/>
              <a:headEnd type="triangle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Arc 14"/>
            <p:cNvSpPr/>
            <p:nvPr/>
          </p:nvSpPr>
          <p:spPr>
            <a:xfrm rot="2711512">
              <a:off x="4155106" y="2397408"/>
              <a:ext cx="401775" cy="276706"/>
            </a:xfrm>
            <a:prstGeom prst="arc">
              <a:avLst>
                <a:gd name="adj1" fmla="val 10736346"/>
                <a:gd name="adj2" fmla="val 0"/>
              </a:avLst>
            </a:prstGeom>
            <a:ln w="57150" cap="flat" cmpd="sng" algn="ctr">
              <a:solidFill>
                <a:srgbClr val="0070C0"/>
              </a:solidFill>
              <a:prstDash val="solid"/>
              <a:round/>
              <a:headEnd type="triangle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Oval 6"/>
            <p:cNvSpPr/>
            <p:nvPr/>
          </p:nvSpPr>
          <p:spPr>
            <a:xfrm>
              <a:off x="3546279" y="2771800"/>
              <a:ext cx="283979" cy="282248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effectLst>
              <a:innerShdw blurRad="63500" dist="50800" dir="81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2800">
                <a:solidFill>
                  <a:srgbClr val="FFFFFF"/>
                </a:solidFill>
                <a:latin typeface="Arial Narrow"/>
                <a:cs typeface="Arial"/>
              </a:endParaRPr>
            </a:p>
          </p:txBody>
        </p:sp>
        <p:sp>
          <p:nvSpPr>
            <p:cNvPr id="8" name="Oval 7"/>
            <p:cNvSpPr/>
            <p:nvPr/>
          </p:nvSpPr>
          <p:spPr>
            <a:xfrm>
              <a:off x="3973066" y="2345709"/>
              <a:ext cx="283979" cy="282248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effectLst>
              <a:innerShdw blurRad="63500" dist="50800" dir="81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2800">
                <a:solidFill>
                  <a:srgbClr val="FFFFFF"/>
                </a:solidFill>
                <a:latin typeface="Arial Narrow"/>
                <a:cs typeface="Arial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4238669" y="2630676"/>
              <a:ext cx="283979" cy="282248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effectLst>
              <a:innerShdw blurRad="63500" dist="50800" dir="81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2800">
                <a:solidFill>
                  <a:srgbClr val="FFFFFF"/>
                </a:solidFill>
                <a:latin typeface="Arial Narrow"/>
                <a:cs typeface="Arial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3981423" y="3118980"/>
              <a:ext cx="283979" cy="282248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effectLst>
              <a:innerShdw blurRad="63500" dist="50800" dir="81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2800">
                <a:solidFill>
                  <a:srgbClr val="FFFFFF"/>
                </a:solidFill>
                <a:latin typeface="Arial Narrow"/>
                <a:cs typeface="Arial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4826040" y="2366944"/>
              <a:ext cx="283979" cy="282248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effectLst>
              <a:innerShdw blurRad="63500" dist="50800" dir="81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2800">
                <a:solidFill>
                  <a:srgbClr val="FFFFFF"/>
                </a:solidFill>
                <a:latin typeface="Arial Narrow"/>
                <a:cs typeface="Arial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4834135" y="2893877"/>
              <a:ext cx="283979" cy="282248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effectLst>
              <a:innerShdw blurRad="63500" dist="50800" dir="81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2800">
                <a:solidFill>
                  <a:srgbClr val="FFFFFF"/>
                </a:solidFill>
                <a:latin typeface="Arial Narrow"/>
                <a:cs typeface="Arial"/>
              </a:endParaRPr>
            </a:p>
          </p:txBody>
        </p:sp>
        <p:sp>
          <p:nvSpPr>
            <p:cNvPr id="16" name="Arc 15"/>
            <p:cNvSpPr/>
            <p:nvPr/>
          </p:nvSpPr>
          <p:spPr>
            <a:xfrm rot="20650056" flipV="1">
              <a:off x="3796814" y="2774719"/>
              <a:ext cx="463964" cy="228623"/>
            </a:xfrm>
            <a:prstGeom prst="arc">
              <a:avLst>
                <a:gd name="adj1" fmla="val 10736346"/>
                <a:gd name="adj2" fmla="val 0"/>
              </a:avLst>
            </a:prstGeom>
            <a:ln w="57150" cap="flat" cmpd="sng" algn="ctr">
              <a:solidFill>
                <a:srgbClr val="FF0000"/>
              </a:solidFill>
              <a:prstDash val="solid"/>
              <a:round/>
              <a:headEnd type="triangle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Arc 16"/>
            <p:cNvSpPr/>
            <p:nvPr/>
          </p:nvSpPr>
          <p:spPr>
            <a:xfrm rot="18909877" flipV="1">
              <a:off x="4138684" y="2896182"/>
              <a:ext cx="832314" cy="45719"/>
            </a:xfrm>
            <a:prstGeom prst="arc">
              <a:avLst>
                <a:gd name="adj1" fmla="val 10736346"/>
                <a:gd name="adj2" fmla="val 0"/>
              </a:avLst>
            </a:prstGeom>
            <a:ln w="6350" cap="flat" cmpd="sng" algn="ctr">
              <a:solidFill>
                <a:srgbClr val="FF0000"/>
              </a:solidFill>
              <a:prstDash val="solid"/>
              <a:round/>
              <a:headEnd type="triangle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Arc 17"/>
            <p:cNvSpPr/>
            <p:nvPr/>
          </p:nvSpPr>
          <p:spPr>
            <a:xfrm rot="20338851" flipV="1">
              <a:off x="4232918" y="3164936"/>
              <a:ext cx="627506" cy="68871"/>
            </a:xfrm>
            <a:prstGeom prst="arc">
              <a:avLst>
                <a:gd name="adj1" fmla="val 10736346"/>
                <a:gd name="adj2" fmla="val 0"/>
              </a:avLst>
            </a:prstGeom>
            <a:ln w="6350" cap="flat" cmpd="sng" algn="ctr">
              <a:solidFill>
                <a:srgbClr val="FF0000"/>
              </a:solidFill>
              <a:prstDash val="solid"/>
              <a:round/>
              <a:headEnd type="triangle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Arc 18"/>
            <p:cNvSpPr/>
            <p:nvPr/>
          </p:nvSpPr>
          <p:spPr>
            <a:xfrm rot="20702296">
              <a:off x="3775725" y="2600477"/>
              <a:ext cx="1072260" cy="171116"/>
            </a:xfrm>
            <a:prstGeom prst="arc">
              <a:avLst>
                <a:gd name="adj1" fmla="val 10736346"/>
                <a:gd name="adj2" fmla="val 0"/>
              </a:avLst>
            </a:prstGeom>
            <a:ln w="9525" cap="flat" cmpd="sng" algn="ctr">
              <a:solidFill>
                <a:srgbClr val="0070C0"/>
              </a:solidFill>
              <a:prstDash val="solid"/>
              <a:round/>
              <a:headEnd type="triangle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Arc 19"/>
            <p:cNvSpPr/>
            <p:nvPr/>
          </p:nvSpPr>
          <p:spPr>
            <a:xfrm rot="5053259">
              <a:off x="4900541" y="2697020"/>
              <a:ext cx="435144" cy="220796"/>
            </a:xfrm>
            <a:prstGeom prst="arc">
              <a:avLst>
                <a:gd name="adj1" fmla="val 10736346"/>
                <a:gd name="adj2" fmla="val 0"/>
              </a:avLst>
            </a:prstGeom>
            <a:ln w="57150" cap="flat" cmpd="sng" algn="ctr">
              <a:solidFill>
                <a:srgbClr val="0070C0"/>
              </a:solidFill>
              <a:prstDash val="solid"/>
              <a:round/>
              <a:headEnd type="triangle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45" name="Rectangle 44"/>
          <p:cNvSpPr/>
          <p:nvPr/>
        </p:nvSpPr>
        <p:spPr>
          <a:xfrm>
            <a:off x="2382757" y="1834550"/>
            <a:ext cx="267268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Use each locally optimal solution to update the interactions </a:t>
            </a:r>
            <a:r>
              <a:rPr lang="en-GB" dirty="0" smtClean="0"/>
              <a:t>(Watson et al)</a:t>
            </a:r>
            <a:endParaRPr lang="en-GB" dirty="0"/>
          </a:p>
        </p:txBody>
      </p:sp>
      <p:sp>
        <p:nvSpPr>
          <p:cNvPr id="46" name="TextBox 45"/>
          <p:cNvSpPr txBox="1"/>
          <p:nvPr/>
        </p:nvSpPr>
        <p:spPr>
          <a:xfrm>
            <a:off x="7629997" y="5525163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sz="3600" dirty="0"/>
          </a:p>
        </p:txBody>
      </p:sp>
      <p:sp>
        <p:nvSpPr>
          <p:cNvPr id="47" name="TextBox 46"/>
          <p:cNvSpPr txBox="1"/>
          <p:nvPr/>
        </p:nvSpPr>
        <p:spPr>
          <a:xfrm>
            <a:off x="2573867" y="2980643"/>
            <a:ext cx="772969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bg1">
                    <a:lumMod val="65000"/>
                  </a:schemeClr>
                </a:solidFill>
              </a:rPr>
              <a:t>001110</a:t>
            </a:r>
          </a:p>
          <a:p>
            <a:r>
              <a:rPr lang="en-GB" sz="1400" dirty="0">
                <a:solidFill>
                  <a:schemeClr val="bg1">
                    <a:lumMod val="65000"/>
                  </a:schemeClr>
                </a:solidFill>
              </a:rPr>
              <a:t>111101 </a:t>
            </a:r>
          </a:p>
          <a:p>
            <a:r>
              <a:rPr lang="en-GB" sz="1400" b="1" dirty="0"/>
              <a:t>000001</a:t>
            </a:r>
            <a:r>
              <a:rPr lang="en-GB" sz="1400" dirty="0">
                <a:solidFill>
                  <a:schemeClr val="bg1">
                    <a:lumMod val="65000"/>
                  </a:schemeClr>
                </a:solidFill>
              </a:rPr>
              <a:t> </a:t>
            </a:r>
          </a:p>
          <a:p>
            <a:r>
              <a:rPr lang="en-GB" sz="1400" dirty="0">
                <a:solidFill>
                  <a:schemeClr val="bg1">
                    <a:lumMod val="65000"/>
                  </a:schemeClr>
                </a:solidFill>
              </a:rPr>
              <a:t>110010 </a:t>
            </a:r>
          </a:p>
          <a:p>
            <a:r>
              <a:rPr lang="en-GB" sz="1400" dirty="0">
                <a:solidFill>
                  <a:schemeClr val="bg1">
                    <a:lumMod val="65000"/>
                  </a:schemeClr>
                </a:solidFill>
              </a:rPr>
              <a:t>111101</a:t>
            </a:r>
          </a:p>
          <a:p>
            <a:r>
              <a:rPr lang="en-GB" sz="1400" dirty="0">
                <a:solidFill>
                  <a:schemeClr val="bg1">
                    <a:lumMod val="65000"/>
                  </a:schemeClr>
                </a:solidFill>
              </a:rPr>
              <a:t>001110 </a:t>
            </a:r>
          </a:p>
          <a:p>
            <a:r>
              <a:rPr lang="en-GB" sz="1400" dirty="0">
                <a:solidFill>
                  <a:schemeClr val="bg1">
                    <a:lumMod val="65000"/>
                  </a:schemeClr>
                </a:solidFill>
              </a:rPr>
              <a:t>111110 </a:t>
            </a:r>
          </a:p>
        </p:txBody>
      </p:sp>
      <p:sp>
        <p:nvSpPr>
          <p:cNvPr id="50" name="Right Arrow 49"/>
          <p:cNvSpPr/>
          <p:nvPr/>
        </p:nvSpPr>
        <p:spPr>
          <a:xfrm rot="20354706">
            <a:off x="3293395" y="2871848"/>
            <a:ext cx="1906701" cy="2617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1" name="Right Arrow 50"/>
          <p:cNvSpPr/>
          <p:nvPr/>
        </p:nvSpPr>
        <p:spPr>
          <a:xfrm rot="5934263">
            <a:off x="5981180" y="3137239"/>
            <a:ext cx="696665" cy="2287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2" name="Right Arrow 51"/>
          <p:cNvSpPr/>
          <p:nvPr/>
        </p:nvSpPr>
        <p:spPr>
          <a:xfrm rot="12931281">
            <a:off x="3352976" y="4053414"/>
            <a:ext cx="696665" cy="2287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6" name="Group 5"/>
          <p:cNvGrpSpPr/>
          <p:nvPr/>
        </p:nvGrpSpPr>
        <p:grpSpPr>
          <a:xfrm>
            <a:off x="4031029" y="3363530"/>
            <a:ext cx="2967662" cy="1436975"/>
            <a:chOff x="2507029" y="3363529"/>
            <a:chExt cx="2967662" cy="1436975"/>
          </a:xfrm>
        </p:grpSpPr>
        <p:sp>
          <p:nvSpPr>
            <p:cNvPr id="26" name="Oval 25"/>
            <p:cNvSpPr/>
            <p:nvPr/>
          </p:nvSpPr>
          <p:spPr>
            <a:xfrm>
              <a:off x="3564564" y="3619534"/>
              <a:ext cx="150377" cy="150377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44" name="Group 43"/>
            <p:cNvGrpSpPr/>
            <p:nvPr/>
          </p:nvGrpSpPr>
          <p:grpSpPr>
            <a:xfrm>
              <a:off x="3188082" y="3791469"/>
              <a:ext cx="939681" cy="369332"/>
              <a:chOff x="6222590" y="4671759"/>
              <a:chExt cx="939681" cy="369332"/>
            </a:xfrm>
          </p:grpSpPr>
          <p:sp>
            <p:nvSpPr>
              <p:cNvPr id="27" name="TextBox 26"/>
              <p:cNvSpPr txBox="1"/>
              <p:nvPr/>
            </p:nvSpPr>
            <p:spPr>
              <a:xfrm>
                <a:off x="6222590" y="4671759"/>
                <a:ext cx="9396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000001 </a:t>
                </a:r>
              </a:p>
            </p:txBody>
          </p:sp>
          <p:cxnSp>
            <p:nvCxnSpPr>
              <p:cNvPr id="36" name="Straight Connector 35"/>
              <p:cNvCxnSpPr/>
              <p:nvPr/>
            </p:nvCxnSpPr>
            <p:spPr>
              <a:xfrm>
                <a:off x="6672334" y="4690180"/>
                <a:ext cx="0" cy="10800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1" name="Freeform 40"/>
            <p:cNvSpPr/>
            <p:nvPr/>
          </p:nvSpPr>
          <p:spPr>
            <a:xfrm>
              <a:off x="2608752" y="3363529"/>
              <a:ext cx="2538484" cy="854893"/>
            </a:xfrm>
            <a:custGeom>
              <a:avLst/>
              <a:gdLst>
                <a:gd name="connsiteX0" fmla="*/ 0 w 2538484"/>
                <a:gd name="connsiteY0" fmla="*/ 109182 h 1370015"/>
                <a:gd name="connsiteX1" fmla="*/ 300251 w 2538484"/>
                <a:gd name="connsiteY1" fmla="*/ 573206 h 1370015"/>
                <a:gd name="connsiteX2" fmla="*/ 614149 w 2538484"/>
                <a:gd name="connsiteY2" fmla="*/ 327547 h 1370015"/>
                <a:gd name="connsiteX3" fmla="*/ 1050878 w 2538484"/>
                <a:gd name="connsiteY3" fmla="*/ 709684 h 1370015"/>
                <a:gd name="connsiteX4" fmla="*/ 1337481 w 2538484"/>
                <a:gd name="connsiteY4" fmla="*/ 95535 h 1370015"/>
                <a:gd name="connsiteX5" fmla="*/ 1815152 w 2538484"/>
                <a:gd name="connsiteY5" fmla="*/ 1337481 h 1370015"/>
                <a:gd name="connsiteX6" fmla="*/ 2006221 w 2538484"/>
                <a:gd name="connsiteY6" fmla="*/ 1023582 h 1370015"/>
                <a:gd name="connsiteX7" fmla="*/ 2210937 w 2538484"/>
                <a:gd name="connsiteY7" fmla="*/ 1201003 h 1370015"/>
                <a:gd name="connsiteX8" fmla="*/ 2538484 w 2538484"/>
                <a:gd name="connsiteY8" fmla="*/ 0 h 1370015"/>
                <a:gd name="connsiteX0" fmla="*/ 0 w 2538484"/>
                <a:gd name="connsiteY0" fmla="*/ 109182 h 1347048"/>
                <a:gd name="connsiteX1" fmla="*/ 300251 w 2538484"/>
                <a:gd name="connsiteY1" fmla="*/ 573206 h 1347048"/>
                <a:gd name="connsiteX2" fmla="*/ 614149 w 2538484"/>
                <a:gd name="connsiteY2" fmla="*/ 327547 h 1347048"/>
                <a:gd name="connsiteX3" fmla="*/ 1050878 w 2538484"/>
                <a:gd name="connsiteY3" fmla="*/ 709684 h 1347048"/>
                <a:gd name="connsiteX4" fmla="*/ 1337481 w 2538484"/>
                <a:gd name="connsiteY4" fmla="*/ 95535 h 1347048"/>
                <a:gd name="connsiteX5" fmla="*/ 1724436 w 2538484"/>
                <a:gd name="connsiteY5" fmla="*/ 1153818 h 1347048"/>
                <a:gd name="connsiteX6" fmla="*/ 1815152 w 2538484"/>
                <a:gd name="connsiteY6" fmla="*/ 1337481 h 1347048"/>
                <a:gd name="connsiteX7" fmla="*/ 2006221 w 2538484"/>
                <a:gd name="connsiteY7" fmla="*/ 1023582 h 1347048"/>
                <a:gd name="connsiteX8" fmla="*/ 2210937 w 2538484"/>
                <a:gd name="connsiteY8" fmla="*/ 1201003 h 1347048"/>
                <a:gd name="connsiteX9" fmla="*/ 2538484 w 2538484"/>
                <a:gd name="connsiteY9" fmla="*/ 0 h 1347048"/>
                <a:gd name="connsiteX0" fmla="*/ 0 w 2538484"/>
                <a:gd name="connsiteY0" fmla="*/ 109182 h 1582156"/>
                <a:gd name="connsiteX1" fmla="*/ 300251 w 2538484"/>
                <a:gd name="connsiteY1" fmla="*/ 573206 h 1582156"/>
                <a:gd name="connsiteX2" fmla="*/ 614149 w 2538484"/>
                <a:gd name="connsiteY2" fmla="*/ 327547 h 1582156"/>
                <a:gd name="connsiteX3" fmla="*/ 1050878 w 2538484"/>
                <a:gd name="connsiteY3" fmla="*/ 709684 h 1582156"/>
                <a:gd name="connsiteX4" fmla="*/ 1337481 w 2538484"/>
                <a:gd name="connsiteY4" fmla="*/ 95535 h 1582156"/>
                <a:gd name="connsiteX5" fmla="*/ 1749574 w 2538484"/>
                <a:gd name="connsiteY5" fmla="*/ 1510445 h 1582156"/>
                <a:gd name="connsiteX6" fmla="*/ 1815152 w 2538484"/>
                <a:gd name="connsiteY6" fmla="*/ 1337481 h 1582156"/>
                <a:gd name="connsiteX7" fmla="*/ 2006221 w 2538484"/>
                <a:gd name="connsiteY7" fmla="*/ 1023582 h 1582156"/>
                <a:gd name="connsiteX8" fmla="*/ 2210937 w 2538484"/>
                <a:gd name="connsiteY8" fmla="*/ 1201003 h 1582156"/>
                <a:gd name="connsiteX9" fmla="*/ 2538484 w 2538484"/>
                <a:gd name="connsiteY9" fmla="*/ 0 h 1582156"/>
                <a:gd name="connsiteX0" fmla="*/ 0 w 2538484"/>
                <a:gd name="connsiteY0" fmla="*/ 109182 h 1510446"/>
                <a:gd name="connsiteX1" fmla="*/ 300251 w 2538484"/>
                <a:gd name="connsiteY1" fmla="*/ 573206 h 1510446"/>
                <a:gd name="connsiteX2" fmla="*/ 614149 w 2538484"/>
                <a:gd name="connsiteY2" fmla="*/ 327547 h 1510446"/>
                <a:gd name="connsiteX3" fmla="*/ 1050878 w 2538484"/>
                <a:gd name="connsiteY3" fmla="*/ 709684 h 1510446"/>
                <a:gd name="connsiteX4" fmla="*/ 1337481 w 2538484"/>
                <a:gd name="connsiteY4" fmla="*/ 95535 h 1510446"/>
                <a:gd name="connsiteX5" fmla="*/ 1749574 w 2538484"/>
                <a:gd name="connsiteY5" fmla="*/ 1510445 h 1510446"/>
                <a:gd name="connsiteX6" fmla="*/ 1815152 w 2538484"/>
                <a:gd name="connsiteY6" fmla="*/ 1337481 h 1510446"/>
                <a:gd name="connsiteX7" fmla="*/ 2006221 w 2538484"/>
                <a:gd name="connsiteY7" fmla="*/ 1023582 h 1510446"/>
                <a:gd name="connsiteX8" fmla="*/ 2210937 w 2538484"/>
                <a:gd name="connsiteY8" fmla="*/ 1201003 h 1510446"/>
                <a:gd name="connsiteX9" fmla="*/ 2538484 w 2538484"/>
                <a:gd name="connsiteY9" fmla="*/ 0 h 1510446"/>
                <a:gd name="connsiteX0" fmla="*/ 0 w 2538484"/>
                <a:gd name="connsiteY0" fmla="*/ 109182 h 1510444"/>
                <a:gd name="connsiteX1" fmla="*/ 300251 w 2538484"/>
                <a:gd name="connsiteY1" fmla="*/ 573206 h 1510444"/>
                <a:gd name="connsiteX2" fmla="*/ 614149 w 2538484"/>
                <a:gd name="connsiteY2" fmla="*/ 327547 h 1510444"/>
                <a:gd name="connsiteX3" fmla="*/ 1050878 w 2538484"/>
                <a:gd name="connsiteY3" fmla="*/ 709684 h 1510444"/>
                <a:gd name="connsiteX4" fmla="*/ 1337481 w 2538484"/>
                <a:gd name="connsiteY4" fmla="*/ 95535 h 1510444"/>
                <a:gd name="connsiteX5" fmla="*/ 1749574 w 2538484"/>
                <a:gd name="connsiteY5" fmla="*/ 1510445 h 1510444"/>
                <a:gd name="connsiteX6" fmla="*/ 1815152 w 2538484"/>
                <a:gd name="connsiteY6" fmla="*/ 1337481 h 1510444"/>
                <a:gd name="connsiteX7" fmla="*/ 2006221 w 2538484"/>
                <a:gd name="connsiteY7" fmla="*/ 1023582 h 1510444"/>
                <a:gd name="connsiteX8" fmla="*/ 2210937 w 2538484"/>
                <a:gd name="connsiteY8" fmla="*/ 1201003 h 1510444"/>
                <a:gd name="connsiteX9" fmla="*/ 2538484 w 2538484"/>
                <a:gd name="connsiteY9" fmla="*/ 0 h 1510444"/>
                <a:gd name="connsiteX0" fmla="*/ 0 w 2538484"/>
                <a:gd name="connsiteY0" fmla="*/ 109182 h 1510446"/>
                <a:gd name="connsiteX1" fmla="*/ 300251 w 2538484"/>
                <a:gd name="connsiteY1" fmla="*/ 573206 h 1510446"/>
                <a:gd name="connsiteX2" fmla="*/ 614149 w 2538484"/>
                <a:gd name="connsiteY2" fmla="*/ 327547 h 1510446"/>
                <a:gd name="connsiteX3" fmla="*/ 1050878 w 2538484"/>
                <a:gd name="connsiteY3" fmla="*/ 709684 h 1510446"/>
                <a:gd name="connsiteX4" fmla="*/ 1337481 w 2538484"/>
                <a:gd name="connsiteY4" fmla="*/ 95535 h 1510446"/>
                <a:gd name="connsiteX5" fmla="*/ 1749574 w 2538484"/>
                <a:gd name="connsiteY5" fmla="*/ 1510445 h 1510446"/>
                <a:gd name="connsiteX6" fmla="*/ 1815152 w 2538484"/>
                <a:gd name="connsiteY6" fmla="*/ 1337481 h 1510446"/>
                <a:gd name="connsiteX7" fmla="*/ 2006221 w 2538484"/>
                <a:gd name="connsiteY7" fmla="*/ 1023582 h 1510446"/>
                <a:gd name="connsiteX8" fmla="*/ 2210937 w 2538484"/>
                <a:gd name="connsiteY8" fmla="*/ 1201003 h 1510446"/>
                <a:gd name="connsiteX9" fmla="*/ 2538484 w 2538484"/>
                <a:gd name="connsiteY9" fmla="*/ 0 h 1510446"/>
                <a:gd name="connsiteX0" fmla="*/ 0 w 2538484"/>
                <a:gd name="connsiteY0" fmla="*/ 109182 h 1510444"/>
                <a:gd name="connsiteX1" fmla="*/ 300251 w 2538484"/>
                <a:gd name="connsiteY1" fmla="*/ 573206 h 1510444"/>
                <a:gd name="connsiteX2" fmla="*/ 614149 w 2538484"/>
                <a:gd name="connsiteY2" fmla="*/ 327547 h 1510444"/>
                <a:gd name="connsiteX3" fmla="*/ 1050878 w 2538484"/>
                <a:gd name="connsiteY3" fmla="*/ 709684 h 1510444"/>
                <a:gd name="connsiteX4" fmla="*/ 1337481 w 2538484"/>
                <a:gd name="connsiteY4" fmla="*/ 95535 h 1510444"/>
                <a:gd name="connsiteX5" fmla="*/ 1749574 w 2538484"/>
                <a:gd name="connsiteY5" fmla="*/ 1510445 h 1510444"/>
                <a:gd name="connsiteX6" fmla="*/ 1815152 w 2538484"/>
                <a:gd name="connsiteY6" fmla="*/ 1337481 h 1510444"/>
                <a:gd name="connsiteX7" fmla="*/ 2006221 w 2538484"/>
                <a:gd name="connsiteY7" fmla="*/ 1023582 h 1510444"/>
                <a:gd name="connsiteX8" fmla="*/ 2210937 w 2538484"/>
                <a:gd name="connsiteY8" fmla="*/ 1201003 h 1510444"/>
                <a:gd name="connsiteX9" fmla="*/ 2538484 w 2538484"/>
                <a:gd name="connsiteY9" fmla="*/ 0 h 1510444"/>
                <a:gd name="connsiteX0" fmla="*/ 0 w 2538484"/>
                <a:gd name="connsiteY0" fmla="*/ 109182 h 1510446"/>
                <a:gd name="connsiteX1" fmla="*/ 300251 w 2538484"/>
                <a:gd name="connsiteY1" fmla="*/ 573206 h 1510446"/>
                <a:gd name="connsiteX2" fmla="*/ 614149 w 2538484"/>
                <a:gd name="connsiteY2" fmla="*/ 327547 h 1510446"/>
                <a:gd name="connsiteX3" fmla="*/ 1050878 w 2538484"/>
                <a:gd name="connsiteY3" fmla="*/ 709684 h 1510446"/>
                <a:gd name="connsiteX4" fmla="*/ 1337481 w 2538484"/>
                <a:gd name="connsiteY4" fmla="*/ 95535 h 1510446"/>
                <a:gd name="connsiteX5" fmla="*/ 1749574 w 2538484"/>
                <a:gd name="connsiteY5" fmla="*/ 1510445 h 1510446"/>
                <a:gd name="connsiteX6" fmla="*/ 1815152 w 2538484"/>
                <a:gd name="connsiteY6" fmla="*/ 1337481 h 1510446"/>
                <a:gd name="connsiteX7" fmla="*/ 2006221 w 2538484"/>
                <a:gd name="connsiteY7" fmla="*/ 1023582 h 1510446"/>
                <a:gd name="connsiteX8" fmla="*/ 2210937 w 2538484"/>
                <a:gd name="connsiteY8" fmla="*/ 1201003 h 1510446"/>
                <a:gd name="connsiteX9" fmla="*/ 2538484 w 2538484"/>
                <a:gd name="connsiteY9" fmla="*/ 0 h 1510446"/>
                <a:gd name="connsiteX0" fmla="*/ 0 w 2538484"/>
                <a:gd name="connsiteY0" fmla="*/ 109182 h 1516016"/>
                <a:gd name="connsiteX1" fmla="*/ 300251 w 2538484"/>
                <a:gd name="connsiteY1" fmla="*/ 573206 h 1516016"/>
                <a:gd name="connsiteX2" fmla="*/ 614149 w 2538484"/>
                <a:gd name="connsiteY2" fmla="*/ 327547 h 1516016"/>
                <a:gd name="connsiteX3" fmla="*/ 1050878 w 2538484"/>
                <a:gd name="connsiteY3" fmla="*/ 709684 h 1516016"/>
                <a:gd name="connsiteX4" fmla="*/ 1337481 w 2538484"/>
                <a:gd name="connsiteY4" fmla="*/ 95535 h 1516016"/>
                <a:gd name="connsiteX5" fmla="*/ 1724435 w 2538484"/>
                <a:gd name="connsiteY5" fmla="*/ 1516016 h 1516016"/>
                <a:gd name="connsiteX6" fmla="*/ 1815152 w 2538484"/>
                <a:gd name="connsiteY6" fmla="*/ 1337481 h 1516016"/>
                <a:gd name="connsiteX7" fmla="*/ 2006221 w 2538484"/>
                <a:gd name="connsiteY7" fmla="*/ 1023582 h 1516016"/>
                <a:gd name="connsiteX8" fmla="*/ 2210937 w 2538484"/>
                <a:gd name="connsiteY8" fmla="*/ 1201003 h 1516016"/>
                <a:gd name="connsiteX9" fmla="*/ 2538484 w 2538484"/>
                <a:gd name="connsiteY9" fmla="*/ 0 h 1516016"/>
                <a:gd name="connsiteX0" fmla="*/ 0 w 2538484"/>
                <a:gd name="connsiteY0" fmla="*/ 109182 h 1516016"/>
                <a:gd name="connsiteX1" fmla="*/ 300251 w 2538484"/>
                <a:gd name="connsiteY1" fmla="*/ 573206 h 1516016"/>
                <a:gd name="connsiteX2" fmla="*/ 614149 w 2538484"/>
                <a:gd name="connsiteY2" fmla="*/ 327547 h 1516016"/>
                <a:gd name="connsiteX3" fmla="*/ 1050878 w 2538484"/>
                <a:gd name="connsiteY3" fmla="*/ 709684 h 1516016"/>
                <a:gd name="connsiteX4" fmla="*/ 1337481 w 2538484"/>
                <a:gd name="connsiteY4" fmla="*/ 95535 h 1516016"/>
                <a:gd name="connsiteX5" fmla="*/ 1724435 w 2538484"/>
                <a:gd name="connsiteY5" fmla="*/ 1516016 h 1516016"/>
                <a:gd name="connsiteX6" fmla="*/ 1815152 w 2538484"/>
                <a:gd name="connsiteY6" fmla="*/ 1337481 h 1516016"/>
                <a:gd name="connsiteX7" fmla="*/ 2006221 w 2538484"/>
                <a:gd name="connsiteY7" fmla="*/ 1023582 h 1516016"/>
                <a:gd name="connsiteX8" fmla="*/ 2210937 w 2538484"/>
                <a:gd name="connsiteY8" fmla="*/ 1201003 h 1516016"/>
                <a:gd name="connsiteX9" fmla="*/ 2538484 w 2538484"/>
                <a:gd name="connsiteY9" fmla="*/ 0 h 1516016"/>
                <a:gd name="connsiteX0" fmla="*/ 0 w 2538484"/>
                <a:gd name="connsiteY0" fmla="*/ 109182 h 1516016"/>
                <a:gd name="connsiteX1" fmla="*/ 300251 w 2538484"/>
                <a:gd name="connsiteY1" fmla="*/ 573206 h 1516016"/>
                <a:gd name="connsiteX2" fmla="*/ 614149 w 2538484"/>
                <a:gd name="connsiteY2" fmla="*/ 327547 h 1516016"/>
                <a:gd name="connsiteX3" fmla="*/ 1050878 w 2538484"/>
                <a:gd name="connsiteY3" fmla="*/ 709684 h 1516016"/>
                <a:gd name="connsiteX4" fmla="*/ 1337481 w 2538484"/>
                <a:gd name="connsiteY4" fmla="*/ 95535 h 1516016"/>
                <a:gd name="connsiteX5" fmla="*/ 1724435 w 2538484"/>
                <a:gd name="connsiteY5" fmla="*/ 1516016 h 1516016"/>
                <a:gd name="connsiteX6" fmla="*/ 1815152 w 2538484"/>
                <a:gd name="connsiteY6" fmla="*/ 1337481 h 1516016"/>
                <a:gd name="connsiteX7" fmla="*/ 2006221 w 2538484"/>
                <a:gd name="connsiteY7" fmla="*/ 1023582 h 1516016"/>
                <a:gd name="connsiteX8" fmla="*/ 2210937 w 2538484"/>
                <a:gd name="connsiteY8" fmla="*/ 1201003 h 1516016"/>
                <a:gd name="connsiteX9" fmla="*/ 2538484 w 2538484"/>
                <a:gd name="connsiteY9" fmla="*/ 0 h 1516016"/>
                <a:gd name="connsiteX0" fmla="*/ 0 w 2538484"/>
                <a:gd name="connsiteY0" fmla="*/ 109182 h 1516016"/>
                <a:gd name="connsiteX1" fmla="*/ 300251 w 2538484"/>
                <a:gd name="connsiteY1" fmla="*/ 573206 h 1516016"/>
                <a:gd name="connsiteX2" fmla="*/ 614149 w 2538484"/>
                <a:gd name="connsiteY2" fmla="*/ 327547 h 1516016"/>
                <a:gd name="connsiteX3" fmla="*/ 1050878 w 2538484"/>
                <a:gd name="connsiteY3" fmla="*/ 709684 h 1516016"/>
                <a:gd name="connsiteX4" fmla="*/ 1337481 w 2538484"/>
                <a:gd name="connsiteY4" fmla="*/ 95535 h 1516016"/>
                <a:gd name="connsiteX5" fmla="*/ 1724435 w 2538484"/>
                <a:gd name="connsiteY5" fmla="*/ 1516016 h 1516016"/>
                <a:gd name="connsiteX6" fmla="*/ 1815152 w 2538484"/>
                <a:gd name="connsiteY6" fmla="*/ 1337481 h 1516016"/>
                <a:gd name="connsiteX7" fmla="*/ 2006221 w 2538484"/>
                <a:gd name="connsiteY7" fmla="*/ 1023582 h 1516016"/>
                <a:gd name="connsiteX8" fmla="*/ 2210937 w 2538484"/>
                <a:gd name="connsiteY8" fmla="*/ 1201003 h 1516016"/>
                <a:gd name="connsiteX9" fmla="*/ 2538484 w 2538484"/>
                <a:gd name="connsiteY9" fmla="*/ 0 h 1516016"/>
                <a:gd name="connsiteX0" fmla="*/ 0 w 2538484"/>
                <a:gd name="connsiteY0" fmla="*/ 109182 h 1516016"/>
                <a:gd name="connsiteX1" fmla="*/ 300251 w 2538484"/>
                <a:gd name="connsiteY1" fmla="*/ 573206 h 1516016"/>
                <a:gd name="connsiteX2" fmla="*/ 614149 w 2538484"/>
                <a:gd name="connsiteY2" fmla="*/ 327547 h 1516016"/>
                <a:gd name="connsiteX3" fmla="*/ 1050878 w 2538484"/>
                <a:gd name="connsiteY3" fmla="*/ 709684 h 1516016"/>
                <a:gd name="connsiteX4" fmla="*/ 1337481 w 2538484"/>
                <a:gd name="connsiteY4" fmla="*/ 95535 h 1516016"/>
                <a:gd name="connsiteX5" fmla="*/ 1724435 w 2538484"/>
                <a:gd name="connsiteY5" fmla="*/ 1516016 h 1516016"/>
                <a:gd name="connsiteX6" fmla="*/ 1815152 w 2538484"/>
                <a:gd name="connsiteY6" fmla="*/ 1337481 h 1516016"/>
                <a:gd name="connsiteX7" fmla="*/ 2006221 w 2538484"/>
                <a:gd name="connsiteY7" fmla="*/ 1023582 h 1516016"/>
                <a:gd name="connsiteX8" fmla="*/ 2210937 w 2538484"/>
                <a:gd name="connsiteY8" fmla="*/ 1201003 h 1516016"/>
                <a:gd name="connsiteX9" fmla="*/ 2538484 w 2538484"/>
                <a:gd name="connsiteY9" fmla="*/ 0 h 1516016"/>
                <a:gd name="connsiteX0" fmla="*/ 0 w 2538484"/>
                <a:gd name="connsiteY0" fmla="*/ 109182 h 1516016"/>
                <a:gd name="connsiteX1" fmla="*/ 300251 w 2538484"/>
                <a:gd name="connsiteY1" fmla="*/ 573206 h 1516016"/>
                <a:gd name="connsiteX2" fmla="*/ 614149 w 2538484"/>
                <a:gd name="connsiteY2" fmla="*/ 327547 h 1516016"/>
                <a:gd name="connsiteX3" fmla="*/ 1050878 w 2538484"/>
                <a:gd name="connsiteY3" fmla="*/ 709684 h 1516016"/>
                <a:gd name="connsiteX4" fmla="*/ 1337481 w 2538484"/>
                <a:gd name="connsiteY4" fmla="*/ 95535 h 1516016"/>
                <a:gd name="connsiteX5" fmla="*/ 1724435 w 2538484"/>
                <a:gd name="connsiteY5" fmla="*/ 1516016 h 1516016"/>
                <a:gd name="connsiteX6" fmla="*/ 1815152 w 2538484"/>
                <a:gd name="connsiteY6" fmla="*/ 1337481 h 1516016"/>
                <a:gd name="connsiteX7" fmla="*/ 2006221 w 2538484"/>
                <a:gd name="connsiteY7" fmla="*/ 1023582 h 1516016"/>
                <a:gd name="connsiteX8" fmla="*/ 2210937 w 2538484"/>
                <a:gd name="connsiteY8" fmla="*/ 1201003 h 1516016"/>
                <a:gd name="connsiteX9" fmla="*/ 2538484 w 2538484"/>
                <a:gd name="connsiteY9" fmla="*/ 0 h 1516016"/>
                <a:gd name="connsiteX0" fmla="*/ 0 w 2538484"/>
                <a:gd name="connsiteY0" fmla="*/ 109182 h 1516016"/>
                <a:gd name="connsiteX1" fmla="*/ 300251 w 2538484"/>
                <a:gd name="connsiteY1" fmla="*/ 573206 h 1516016"/>
                <a:gd name="connsiteX2" fmla="*/ 614149 w 2538484"/>
                <a:gd name="connsiteY2" fmla="*/ 327547 h 1516016"/>
                <a:gd name="connsiteX3" fmla="*/ 1050878 w 2538484"/>
                <a:gd name="connsiteY3" fmla="*/ 709684 h 1516016"/>
                <a:gd name="connsiteX4" fmla="*/ 1337481 w 2538484"/>
                <a:gd name="connsiteY4" fmla="*/ 95535 h 1516016"/>
                <a:gd name="connsiteX5" fmla="*/ 1724435 w 2538484"/>
                <a:gd name="connsiteY5" fmla="*/ 1516016 h 1516016"/>
                <a:gd name="connsiteX6" fmla="*/ 1815152 w 2538484"/>
                <a:gd name="connsiteY6" fmla="*/ 1337481 h 1516016"/>
                <a:gd name="connsiteX7" fmla="*/ 2006221 w 2538484"/>
                <a:gd name="connsiteY7" fmla="*/ 1023582 h 1516016"/>
                <a:gd name="connsiteX8" fmla="*/ 2210937 w 2538484"/>
                <a:gd name="connsiteY8" fmla="*/ 1201003 h 1516016"/>
                <a:gd name="connsiteX9" fmla="*/ 2538484 w 2538484"/>
                <a:gd name="connsiteY9" fmla="*/ 0 h 1516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38484" h="1516016">
                  <a:moveTo>
                    <a:pt x="0" y="109182"/>
                  </a:moveTo>
                  <a:cubicBezTo>
                    <a:pt x="98946" y="322997"/>
                    <a:pt x="197893" y="536812"/>
                    <a:pt x="300251" y="573206"/>
                  </a:cubicBezTo>
                  <a:cubicBezTo>
                    <a:pt x="402609" y="609600"/>
                    <a:pt x="489045" y="304801"/>
                    <a:pt x="614149" y="327547"/>
                  </a:cubicBezTo>
                  <a:cubicBezTo>
                    <a:pt x="739253" y="350293"/>
                    <a:pt x="930323" y="748353"/>
                    <a:pt x="1050878" y="709684"/>
                  </a:cubicBezTo>
                  <a:cubicBezTo>
                    <a:pt x="1171433" y="671015"/>
                    <a:pt x="1225222" y="-38854"/>
                    <a:pt x="1337481" y="95535"/>
                  </a:cubicBezTo>
                  <a:cubicBezTo>
                    <a:pt x="1449741" y="229924"/>
                    <a:pt x="1685672" y="1459477"/>
                    <a:pt x="1724435" y="1516016"/>
                  </a:cubicBezTo>
                  <a:cubicBezTo>
                    <a:pt x="1766339" y="1472252"/>
                    <a:pt x="1749334" y="1230095"/>
                    <a:pt x="1815152" y="1337481"/>
                  </a:cubicBezTo>
                  <a:cubicBezTo>
                    <a:pt x="1880970" y="1444867"/>
                    <a:pt x="1940257" y="1046328"/>
                    <a:pt x="2006221" y="1023582"/>
                  </a:cubicBezTo>
                  <a:cubicBezTo>
                    <a:pt x="2072185" y="1000836"/>
                    <a:pt x="2122227" y="1371600"/>
                    <a:pt x="2210937" y="1201003"/>
                  </a:cubicBezTo>
                  <a:cubicBezTo>
                    <a:pt x="2299648" y="1030406"/>
                    <a:pt x="2419066" y="515203"/>
                    <a:pt x="2538484" y="0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42" name="Group 41"/>
            <p:cNvGrpSpPr/>
            <p:nvPr/>
          </p:nvGrpSpPr>
          <p:grpSpPr>
            <a:xfrm>
              <a:off x="2507029" y="3692314"/>
              <a:ext cx="2967662" cy="1108190"/>
              <a:chOff x="5527889" y="4631468"/>
              <a:chExt cx="2967662" cy="1108190"/>
            </a:xfrm>
          </p:grpSpPr>
          <p:sp>
            <p:nvSpPr>
              <p:cNvPr id="48" name="TextBox 47"/>
              <p:cNvSpPr txBox="1"/>
              <p:nvPr/>
            </p:nvSpPr>
            <p:spPr>
              <a:xfrm>
                <a:off x="7012935" y="5370326"/>
                <a:ext cx="9396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110010 </a:t>
                </a:r>
              </a:p>
            </p:txBody>
          </p:sp>
          <p:sp>
            <p:nvSpPr>
              <p:cNvPr id="49" name="TextBox 48"/>
              <p:cNvSpPr txBox="1"/>
              <p:nvPr/>
            </p:nvSpPr>
            <p:spPr>
              <a:xfrm>
                <a:off x="5527889" y="4919437"/>
                <a:ext cx="8867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111101</a:t>
                </a:r>
              </a:p>
            </p:txBody>
          </p:sp>
          <p:sp>
            <p:nvSpPr>
              <p:cNvPr id="53" name="TextBox 52"/>
              <p:cNvSpPr txBox="1"/>
              <p:nvPr/>
            </p:nvSpPr>
            <p:spPr>
              <a:xfrm>
                <a:off x="7555870" y="5143125"/>
                <a:ext cx="9396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001110 </a:t>
                </a:r>
              </a:p>
            </p:txBody>
          </p:sp>
          <p:cxnSp>
            <p:nvCxnSpPr>
              <p:cNvPr id="54" name="Straight Connector 53"/>
              <p:cNvCxnSpPr/>
              <p:nvPr/>
            </p:nvCxnSpPr>
            <p:spPr>
              <a:xfrm>
                <a:off x="7801617" y="4997073"/>
                <a:ext cx="0" cy="21600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/>
              <p:cNvCxnSpPr/>
              <p:nvPr/>
            </p:nvCxnSpPr>
            <p:spPr>
              <a:xfrm flipH="1">
                <a:off x="5943599" y="4631468"/>
                <a:ext cx="0" cy="36256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/>
              <p:nvPr/>
            </p:nvCxnSpPr>
            <p:spPr>
              <a:xfrm>
                <a:off x="7492823" y="5080923"/>
                <a:ext cx="1" cy="36000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7" name="Rectangle 56"/>
          <p:cNvSpPr/>
          <p:nvPr/>
        </p:nvSpPr>
        <p:spPr>
          <a:xfrm>
            <a:off x="5436361" y="4919340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dirty="0"/>
              <a:t>Repeated relaxation finds distribution of  </a:t>
            </a:r>
            <a:r>
              <a:rPr lang="en-GB" dirty="0">
                <a:solidFill>
                  <a:schemeClr val="accent1"/>
                </a:solidFill>
              </a:rPr>
              <a:t>locally optimal solutions </a:t>
            </a:r>
            <a:r>
              <a:rPr lang="en-GB" dirty="0"/>
              <a:t>to the constraint problem (Hopfield and Tank 1986). </a:t>
            </a:r>
          </a:p>
        </p:txBody>
      </p:sp>
      <p:sp>
        <p:nvSpPr>
          <p:cNvPr id="60" name="Rectangle 59"/>
          <p:cNvSpPr/>
          <p:nvPr/>
        </p:nvSpPr>
        <p:spPr>
          <a:xfrm>
            <a:off x="7544634" y="3626509"/>
            <a:ext cx="244987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Relaxing state variables locally resolves conflicting constraints</a:t>
            </a:r>
          </a:p>
        </p:txBody>
      </p:sp>
    </p:spTree>
    <p:extLst>
      <p:ext uri="{BB962C8B-B14F-4D97-AF65-F5344CB8AC3E}">
        <p14:creationId xmlns:p14="http://schemas.microsoft.com/office/powerpoint/2010/main" val="2258861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47" grpId="0"/>
      <p:bldP spid="50" grpId="0" animBg="1"/>
      <p:bldP spid="5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Adaptation </a:t>
            </a:r>
            <a:r>
              <a:rPr lang="en-GB" dirty="0" smtClean="0"/>
              <a:t>by </a:t>
            </a:r>
            <a:r>
              <a:rPr lang="en-GB" dirty="0"/>
              <a:t>induction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5295112" y="1868444"/>
            <a:ext cx="1682232" cy="1066355"/>
            <a:chOff x="3546279" y="2334873"/>
            <a:chExt cx="1682232" cy="1066355"/>
          </a:xfrm>
        </p:grpSpPr>
        <p:sp>
          <p:nvSpPr>
            <p:cNvPr id="13" name="Arc 12"/>
            <p:cNvSpPr/>
            <p:nvPr/>
          </p:nvSpPr>
          <p:spPr>
            <a:xfrm rot="19233166">
              <a:off x="3566065" y="2525432"/>
              <a:ext cx="463964" cy="228623"/>
            </a:xfrm>
            <a:prstGeom prst="arc">
              <a:avLst>
                <a:gd name="adj1" fmla="val 10736346"/>
                <a:gd name="adj2" fmla="val 0"/>
              </a:avLst>
            </a:prstGeom>
            <a:ln w="57150" cap="flat" cmpd="sng" algn="ctr">
              <a:solidFill>
                <a:srgbClr val="0070C0"/>
              </a:solidFill>
              <a:prstDash val="solid"/>
              <a:round/>
              <a:headEnd type="triangle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Arc 13"/>
            <p:cNvSpPr/>
            <p:nvPr/>
          </p:nvSpPr>
          <p:spPr>
            <a:xfrm rot="1663745">
              <a:off x="4498993" y="2700287"/>
              <a:ext cx="435144" cy="220796"/>
            </a:xfrm>
            <a:prstGeom prst="arc">
              <a:avLst>
                <a:gd name="adj1" fmla="val 10736346"/>
                <a:gd name="adj2" fmla="val 0"/>
              </a:avLst>
            </a:prstGeom>
            <a:ln w="57150" cap="flat" cmpd="sng" algn="ctr">
              <a:solidFill>
                <a:srgbClr val="0070C0"/>
              </a:solidFill>
              <a:prstDash val="solid"/>
              <a:round/>
              <a:headEnd type="triangle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Arc 14"/>
            <p:cNvSpPr/>
            <p:nvPr/>
          </p:nvSpPr>
          <p:spPr>
            <a:xfrm rot="2711512">
              <a:off x="4155106" y="2397408"/>
              <a:ext cx="401775" cy="276706"/>
            </a:xfrm>
            <a:prstGeom prst="arc">
              <a:avLst>
                <a:gd name="adj1" fmla="val 10736346"/>
                <a:gd name="adj2" fmla="val 0"/>
              </a:avLst>
            </a:prstGeom>
            <a:ln w="57150" cap="flat" cmpd="sng" algn="ctr">
              <a:solidFill>
                <a:srgbClr val="0070C0"/>
              </a:solidFill>
              <a:prstDash val="solid"/>
              <a:round/>
              <a:headEnd type="triangle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Oval 6"/>
            <p:cNvSpPr/>
            <p:nvPr/>
          </p:nvSpPr>
          <p:spPr>
            <a:xfrm>
              <a:off x="3546279" y="2771800"/>
              <a:ext cx="283979" cy="282248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effectLst>
              <a:innerShdw blurRad="63500" dist="50800" dir="81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2800">
                <a:solidFill>
                  <a:srgbClr val="FFFFFF"/>
                </a:solidFill>
                <a:latin typeface="Arial Narrow"/>
                <a:cs typeface="Arial"/>
              </a:endParaRPr>
            </a:p>
          </p:txBody>
        </p:sp>
        <p:sp>
          <p:nvSpPr>
            <p:cNvPr id="8" name="Oval 7"/>
            <p:cNvSpPr/>
            <p:nvPr/>
          </p:nvSpPr>
          <p:spPr>
            <a:xfrm>
              <a:off x="3973066" y="2345709"/>
              <a:ext cx="283979" cy="282248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effectLst>
              <a:innerShdw blurRad="63500" dist="50800" dir="81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2800">
                <a:solidFill>
                  <a:srgbClr val="FFFFFF"/>
                </a:solidFill>
                <a:latin typeface="Arial Narrow"/>
                <a:cs typeface="Arial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4238669" y="2630676"/>
              <a:ext cx="283979" cy="282248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effectLst>
              <a:innerShdw blurRad="63500" dist="50800" dir="81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2800">
                <a:solidFill>
                  <a:srgbClr val="FFFFFF"/>
                </a:solidFill>
                <a:latin typeface="Arial Narrow"/>
                <a:cs typeface="Arial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3981423" y="3118980"/>
              <a:ext cx="283979" cy="282248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effectLst>
              <a:innerShdw blurRad="63500" dist="50800" dir="81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2800">
                <a:solidFill>
                  <a:srgbClr val="FFFFFF"/>
                </a:solidFill>
                <a:latin typeface="Arial Narrow"/>
                <a:cs typeface="Arial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4826040" y="2366944"/>
              <a:ext cx="283979" cy="282248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effectLst>
              <a:innerShdw blurRad="63500" dist="50800" dir="81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2800">
                <a:solidFill>
                  <a:srgbClr val="FFFFFF"/>
                </a:solidFill>
                <a:latin typeface="Arial Narrow"/>
                <a:cs typeface="Arial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4834135" y="2893877"/>
              <a:ext cx="283979" cy="282248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effectLst>
              <a:innerShdw blurRad="63500" dist="50800" dir="81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2800">
                <a:solidFill>
                  <a:srgbClr val="FFFFFF"/>
                </a:solidFill>
                <a:latin typeface="Arial Narrow"/>
                <a:cs typeface="Arial"/>
              </a:endParaRPr>
            </a:p>
          </p:txBody>
        </p:sp>
        <p:sp>
          <p:nvSpPr>
            <p:cNvPr id="16" name="Arc 15"/>
            <p:cNvSpPr/>
            <p:nvPr/>
          </p:nvSpPr>
          <p:spPr>
            <a:xfrm rot="20650056" flipV="1">
              <a:off x="3796814" y="2774719"/>
              <a:ext cx="463964" cy="228623"/>
            </a:xfrm>
            <a:prstGeom prst="arc">
              <a:avLst>
                <a:gd name="adj1" fmla="val 10736346"/>
                <a:gd name="adj2" fmla="val 0"/>
              </a:avLst>
            </a:prstGeom>
            <a:ln w="57150" cap="flat" cmpd="sng" algn="ctr">
              <a:solidFill>
                <a:srgbClr val="FF0000"/>
              </a:solidFill>
              <a:prstDash val="solid"/>
              <a:round/>
              <a:headEnd type="triangle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Arc 16"/>
            <p:cNvSpPr/>
            <p:nvPr/>
          </p:nvSpPr>
          <p:spPr>
            <a:xfrm rot="18909877" flipV="1">
              <a:off x="4138684" y="2896182"/>
              <a:ext cx="832314" cy="45719"/>
            </a:xfrm>
            <a:prstGeom prst="arc">
              <a:avLst>
                <a:gd name="adj1" fmla="val 10736346"/>
                <a:gd name="adj2" fmla="val 0"/>
              </a:avLst>
            </a:prstGeom>
            <a:ln w="6350" cap="flat" cmpd="sng" algn="ctr">
              <a:solidFill>
                <a:srgbClr val="FF0000"/>
              </a:solidFill>
              <a:prstDash val="solid"/>
              <a:round/>
              <a:headEnd type="triangle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Arc 17"/>
            <p:cNvSpPr/>
            <p:nvPr/>
          </p:nvSpPr>
          <p:spPr>
            <a:xfrm rot="20338851" flipV="1">
              <a:off x="4232918" y="3164936"/>
              <a:ext cx="627506" cy="68871"/>
            </a:xfrm>
            <a:prstGeom prst="arc">
              <a:avLst>
                <a:gd name="adj1" fmla="val 10736346"/>
                <a:gd name="adj2" fmla="val 0"/>
              </a:avLst>
            </a:prstGeom>
            <a:ln w="6350" cap="flat" cmpd="sng" algn="ctr">
              <a:solidFill>
                <a:srgbClr val="FF0000"/>
              </a:solidFill>
              <a:prstDash val="solid"/>
              <a:round/>
              <a:headEnd type="triangle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Arc 18"/>
            <p:cNvSpPr/>
            <p:nvPr/>
          </p:nvSpPr>
          <p:spPr>
            <a:xfrm rot="20702296">
              <a:off x="3775725" y="2600477"/>
              <a:ext cx="1072260" cy="171116"/>
            </a:xfrm>
            <a:prstGeom prst="arc">
              <a:avLst>
                <a:gd name="adj1" fmla="val 10736346"/>
                <a:gd name="adj2" fmla="val 0"/>
              </a:avLst>
            </a:prstGeom>
            <a:ln w="9525" cap="flat" cmpd="sng" algn="ctr">
              <a:solidFill>
                <a:srgbClr val="0070C0"/>
              </a:solidFill>
              <a:prstDash val="solid"/>
              <a:round/>
              <a:headEnd type="triangle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Arc 19"/>
            <p:cNvSpPr/>
            <p:nvPr/>
          </p:nvSpPr>
          <p:spPr>
            <a:xfrm rot="5053259">
              <a:off x="4900541" y="2697020"/>
              <a:ext cx="435144" cy="220796"/>
            </a:xfrm>
            <a:prstGeom prst="arc">
              <a:avLst>
                <a:gd name="adj1" fmla="val 10736346"/>
                <a:gd name="adj2" fmla="val 0"/>
              </a:avLst>
            </a:prstGeom>
            <a:ln w="57150" cap="flat" cmpd="sng" algn="ctr">
              <a:solidFill>
                <a:srgbClr val="0070C0"/>
              </a:solidFill>
              <a:prstDash val="solid"/>
              <a:round/>
              <a:headEnd type="triangle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45" name="Rectangle 44"/>
          <p:cNvSpPr/>
          <p:nvPr/>
        </p:nvSpPr>
        <p:spPr>
          <a:xfrm>
            <a:off x="2269543" y="1547615"/>
            <a:ext cx="303815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Information found by relaxing state variables is fed back to update interaction variables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7629997" y="5525163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sz="3600" dirty="0"/>
          </a:p>
        </p:txBody>
      </p:sp>
      <p:sp>
        <p:nvSpPr>
          <p:cNvPr id="51" name="Right Arrow 50"/>
          <p:cNvSpPr/>
          <p:nvPr/>
        </p:nvSpPr>
        <p:spPr>
          <a:xfrm rot="5934263">
            <a:off x="5981180" y="3137239"/>
            <a:ext cx="696665" cy="2287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6" name="Group 5"/>
          <p:cNvGrpSpPr/>
          <p:nvPr/>
        </p:nvGrpSpPr>
        <p:grpSpPr>
          <a:xfrm>
            <a:off x="4031029" y="3363530"/>
            <a:ext cx="2967662" cy="1436975"/>
            <a:chOff x="2507029" y="3363529"/>
            <a:chExt cx="2967662" cy="1436975"/>
          </a:xfrm>
        </p:grpSpPr>
        <p:sp>
          <p:nvSpPr>
            <p:cNvPr id="26" name="Oval 25"/>
            <p:cNvSpPr/>
            <p:nvPr/>
          </p:nvSpPr>
          <p:spPr>
            <a:xfrm>
              <a:off x="3564564" y="3619534"/>
              <a:ext cx="150377" cy="150377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44" name="Group 43"/>
            <p:cNvGrpSpPr/>
            <p:nvPr/>
          </p:nvGrpSpPr>
          <p:grpSpPr>
            <a:xfrm>
              <a:off x="3188082" y="3791469"/>
              <a:ext cx="939681" cy="369332"/>
              <a:chOff x="6222590" y="4671759"/>
              <a:chExt cx="939681" cy="369332"/>
            </a:xfrm>
          </p:grpSpPr>
          <p:sp>
            <p:nvSpPr>
              <p:cNvPr id="27" name="TextBox 26"/>
              <p:cNvSpPr txBox="1"/>
              <p:nvPr/>
            </p:nvSpPr>
            <p:spPr>
              <a:xfrm>
                <a:off x="6222590" y="4671759"/>
                <a:ext cx="9396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000001 </a:t>
                </a:r>
              </a:p>
            </p:txBody>
          </p:sp>
          <p:cxnSp>
            <p:nvCxnSpPr>
              <p:cNvPr id="36" name="Straight Connector 35"/>
              <p:cNvCxnSpPr/>
              <p:nvPr/>
            </p:nvCxnSpPr>
            <p:spPr>
              <a:xfrm>
                <a:off x="6672334" y="4690180"/>
                <a:ext cx="0" cy="10800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1" name="Freeform 40"/>
            <p:cNvSpPr/>
            <p:nvPr/>
          </p:nvSpPr>
          <p:spPr>
            <a:xfrm>
              <a:off x="2608752" y="3363529"/>
              <a:ext cx="2538484" cy="854893"/>
            </a:xfrm>
            <a:custGeom>
              <a:avLst/>
              <a:gdLst>
                <a:gd name="connsiteX0" fmla="*/ 0 w 2538484"/>
                <a:gd name="connsiteY0" fmla="*/ 109182 h 1370015"/>
                <a:gd name="connsiteX1" fmla="*/ 300251 w 2538484"/>
                <a:gd name="connsiteY1" fmla="*/ 573206 h 1370015"/>
                <a:gd name="connsiteX2" fmla="*/ 614149 w 2538484"/>
                <a:gd name="connsiteY2" fmla="*/ 327547 h 1370015"/>
                <a:gd name="connsiteX3" fmla="*/ 1050878 w 2538484"/>
                <a:gd name="connsiteY3" fmla="*/ 709684 h 1370015"/>
                <a:gd name="connsiteX4" fmla="*/ 1337481 w 2538484"/>
                <a:gd name="connsiteY4" fmla="*/ 95535 h 1370015"/>
                <a:gd name="connsiteX5" fmla="*/ 1815152 w 2538484"/>
                <a:gd name="connsiteY5" fmla="*/ 1337481 h 1370015"/>
                <a:gd name="connsiteX6" fmla="*/ 2006221 w 2538484"/>
                <a:gd name="connsiteY6" fmla="*/ 1023582 h 1370015"/>
                <a:gd name="connsiteX7" fmla="*/ 2210937 w 2538484"/>
                <a:gd name="connsiteY7" fmla="*/ 1201003 h 1370015"/>
                <a:gd name="connsiteX8" fmla="*/ 2538484 w 2538484"/>
                <a:gd name="connsiteY8" fmla="*/ 0 h 1370015"/>
                <a:gd name="connsiteX0" fmla="*/ 0 w 2538484"/>
                <a:gd name="connsiteY0" fmla="*/ 109182 h 1347048"/>
                <a:gd name="connsiteX1" fmla="*/ 300251 w 2538484"/>
                <a:gd name="connsiteY1" fmla="*/ 573206 h 1347048"/>
                <a:gd name="connsiteX2" fmla="*/ 614149 w 2538484"/>
                <a:gd name="connsiteY2" fmla="*/ 327547 h 1347048"/>
                <a:gd name="connsiteX3" fmla="*/ 1050878 w 2538484"/>
                <a:gd name="connsiteY3" fmla="*/ 709684 h 1347048"/>
                <a:gd name="connsiteX4" fmla="*/ 1337481 w 2538484"/>
                <a:gd name="connsiteY4" fmla="*/ 95535 h 1347048"/>
                <a:gd name="connsiteX5" fmla="*/ 1724436 w 2538484"/>
                <a:gd name="connsiteY5" fmla="*/ 1153818 h 1347048"/>
                <a:gd name="connsiteX6" fmla="*/ 1815152 w 2538484"/>
                <a:gd name="connsiteY6" fmla="*/ 1337481 h 1347048"/>
                <a:gd name="connsiteX7" fmla="*/ 2006221 w 2538484"/>
                <a:gd name="connsiteY7" fmla="*/ 1023582 h 1347048"/>
                <a:gd name="connsiteX8" fmla="*/ 2210937 w 2538484"/>
                <a:gd name="connsiteY8" fmla="*/ 1201003 h 1347048"/>
                <a:gd name="connsiteX9" fmla="*/ 2538484 w 2538484"/>
                <a:gd name="connsiteY9" fmla="*/ 0 h 1347048"/>
                <a:gd name="connsiteX0" fmla="*/ 0 w 2538484"/>
                <a:gd name="connsiteY0" fmla="*/ 109182 h 1582156"/>
                <a:gd name="connsiteX1" fmla="*/ 300251 w 2538484"/>
                <a:gd name="connsiteY1" fmla="*/ 573206 h 1582156"/>
                <a:gd name="connsiteX2" fmla="*/ 614149 w 2538484"/>
                <a:gd name="connsiteY2" fmla="*/ 327547 h 1582156"/>
                <a:gd name="connsiteX3" fmla="*/ 1050878 w 2538484"/>
                <a:gd name="connsiteY3" fmla="*/ 709684 h 1582156"/>
                <a:gd name="connsiteX4" fmla="*/ 1337481 w 2538484"/>
                <a:gd name="connsiteY4" fmla="*/ 95535 h 1582156"/>
                <a:gd name="connsiteX5" fmla="*/ 1749574 w 2538484"/>
                <a:gd name="connsiteY5" fmla="*/ 1510445 h 1582156"/>
                <a:gd name="connsiteX6" fmla="*/ 1815152 w 2538484"/>
                <a:gd name="connsiteY6" fmla="*/ 1337481 h 1582156"/>
                <a:gd name="connsiteX7" fmla="*/ 2006221 w 2538484"/>
                <a:gd name="connsiteY7" fmla="*/ 1023582 h 1582156"/>
                <a:gd name="connsiteX8" fmla="*/ 2210937 w 2538484"/>
                <a:gd name="connsiteY8" fmla="*/ 1201003 h 1582156"/>
                <a:gd name="connsiteX9" fmla="*/ 2538484 w 2538484"/>
                <a:gd name="connsiteY9" fmla="*/ 0 h 1582156"/>
                <a:gd name="connsiteX0" fmla="*/ 0 w 2538484"/>
                <a:gd name="connsiteY0" fmla="*/ 109182 h 1510446"/>
                <a:gd name="connsiteX1" fmla="*/ 300251 w 2538484"/>
                <a:gd name="connsiteY1" fmla="*/ 573206 h 1510446"/>
                <a:gd name="connsiteX2" fmla="*/ 614149 w 2538484"/>
                <a:gd name="connsiteY2" fmla="*/ 327547 h 1510446"/>
                <a:gd name="connsiteX3" fmla="*/ 1050878 w 2538484"/>
                <a:gd name="connsiteY3" fmla="*/ 709684 h 1510446"/>
                <a:gd name="connsiteX4" fmla="*/ 1337481 w 2538484"/>
                <a:gd name="connsiteY4" fmla="*/ 95535 h 1510446"/>
                <a:gd name="connsiteX5" fmla="*/ 1749574 w 2538484"/>
                <a:gd name="connsiteY5" fmla="*/ 1510445 h 1510446"/>
                <a:gd name="connsiteX6" fmla="*/ 1815152 w 2538484"/>
                <a:gd name="connsiteY6" fmla="*/ 1337481 h 1510446"/>
                <a:gd name="connsiteX7" fmla="*/ 2006221 w 2538484"/>
                <a:gd name="connsiteY7" fmla="*/ 1023582 h 1510446"/>
                <a:gd name="connsiteX8" fmla="*/ 2210937 w 2538484"/>
                <a:gd name="connsiteY8" fmla="*/ 1201003 h 1510446"/>
                <a:gd name="connsiteX9" fmla="*/ 2538484 w 2538484"/>
                <a:gd name="connsiteY9" fmla="*/ 0 h 1510446"/>
                <a:gd name="connsiteX0" fmla="*/ 0 w 2538484"/>
                <a:gd name="connsiteY0" fmla="*/ 109182 h 1510444"/>
                <a:gd name="connsiteX1" fmla="*/ 300251 w 2538484"/>
                <a:gd name="connsiteY1" fmla="*/ 573206 h 1510444"/>
                <a:gd name="connsiteX2" fmla="*/ 614149 w 2538484"/>
                <a:gd name="connsiteY2" fmla="*/ 327547 h 1510444"/>
                <a:gd name="connsiteX3" fmla="*/ 1050878 w 2538484"/>
                <a:gd name="connsiteY3" fmla="*/ 709684 h 1510444"/>
                <a:gd name="connsiteX4" fmla="*/ 1337481 w 2538484"/>
                <a:gd name="connsiteY4" fmla="*/ 95535 h 1510444"/>
                <a:gd name="connsiteX5" fmla="*/ 1749574 w 2538484"/>
                <a:gd name="connsiteY5" fmla="*/ 1510445 h 1510444"/>
                <a:gd name="connsiteX6" fmla="*/ 1815152 w 2538484"/>
                <a:gd name="connsiteY6" fmla="*/ 1337481 h 1510444"/>
                <a:gd name="connsiteX7" fmla="*/ 2006221 w 2538484"/>
                <a:gd name="connsiteY7" fmla="*/ 1023582 h 1510444"/>
                <a:gd name="connsiteX8" fmla="*/ 2210937 w 2538484"/>
                <a:gd name="connsiteY8" fmla="*/ 1201003 h 1510444"/>
                <a:gd name="connsiteX9" fmla="*/ 2538484 w 2538484"/>
                <a:gd name="connsiteY9" fmla="*/ 0 h 1510444"/>
                <a:gd name="connsiteX0" fmla="*/ 0 w 2538484"/>
                <a:gd name="connsiteY0" fmla="*/ 109182 h 1510446"/>
                <a:gd name="connsiteX1" fmla="*/ 300251 w 2538484"/>
                <a:gd name="connsiteY1" fmla="*/ 573206 h 1510446"/>
                <a:gd name="connsiteX2" fmla="*/ 614149 w 2538484"/>
                <a:gd name="connsiteY2" fmla="*/ 327547 h 1510446"/>
                <a:gd name="connsiteX3" fmla="*/ 1050878 w 2538484"/>
                <a:gd name="connsiteY3" fmla="*/ 709684 h 1510446"/>
                <a:gd name="connsiteX4" fmla="*/ 1337481 w 2538484"/>
                <a:gd name="connsiteY4" fmla="*/ 95535 h 1510446"/>
                <a:gd name="connsiteX5" fmla="*/ 1749574 w 2538484"/>
                <a:gd name="connsiteY5" fmla="*/ 1510445 h 1510446"/>
                <a:gd name="connsiteX6" fmla="*/ 1815152 w 2538484"/>
                <a:gd name="connsiteY6" fmla="*/ 1337481 h 1510446"/>
                <a:gd name="connsiteX7" fmla="*/ 2006221 w 2538484"/>
                <a:gd name="connsiteY7" fmla="*/ 1023582 h 1510446"/>
                <a:gd name="connsiteX8" fmla="*/ 2210937 w 2538484"/>
                <a:gd name="connsiteY8" fmla="*/ 1201003 h 1510446"/>
                <a:gd name="connsiteX9" fmla="*/ 2538484 w 2538484"/>
                <a:gd name="connsiteY9" fmla="*/ 0 h 1510446"/>
                <a:gd name="connsiteX0" fmla="*/ 0 w 2538484"/>
                <a:gd name="connsiteY0" fmla="*/ 109182 h 1510444"/>
                <a:gd name="connsiteX1" fmla="*/ 300251 w 2538484"/>
                <a:gd name="connsiteY1" fmla="*/ 573206 h 1510444"/>
                <a:gd name="connsiteX2" fmla="*/ 614149 w 2538484"/>
                <a:gd name="connsiteY2" fmla="*/ 327547 h 1510444"/>
                <a:gd name="connsiteX3" fmla="*/ 1050878 w 2538484"/>
                <a:gd name="connsiteY3" fmla="*/ 709684 h 1510444"/>
                <a:gd name="connsiteX4" fmla="*/ 1337481 w 2538484"/>
                <a:gd name="connsiteY4" fmla="*/ 95535 h 1510444"/>
                <a:gd name="connsiteX5" fmla="*/ 1749574 w 2538484"/>
                <a:gd name="connsiteY5" fmla="*/ 1510445 h 1510444"/>
                <a:gd name="connsiteX6" fmla="*/ 1815152 w 2538484"/>
                <a:gd name="connsiteY6" fmla="*/ 1337481 h 1510444"/>
                <a:gd name="connsiteX7" fmla="*/ 2006221 w 2538484"/>
                <a:gd name="connsiteY7" fmla="*/ 1023582 h 1510444"/>
                <a:gd name="connsiteX8" fmla="*/ 2210937 w 2538484"/>
                <a:gd name="connsiteY8" fmla="*/ 1201003 h 1510444"/>
                <a:gd name="connsiteX9" fmla="*/ 2538484 w 2538484"/>
                <a:gd name="connsiteY9" fmla="*/ 0 h 1510444"/>
                <a:gd name="connsiteX0" fmla="*/ 0 w 2538484"/>
                <a:gd name="connsiteY0" fmla="*/ 109182 h 1510446"/>
                <a:gd name="connsiteX1" fmla="*/ 300251 w 2538484"/>
                <a:gd name="connsiteY1" fmla="*/ 573206 h 1510446"/>
                <a:gd name="connsiteX2" fmla="*/ 614149 w 2538484"/>
                <a:gd name="connsiteY2" fmla="*/ 327547 h 1510446"/>
                <a:gd name="connsiteX3" fmla="*/ 1050878 w 2538484"/>
                <a:gd name="connsiteY3" fmla="*/ 709684 h 1510446"/>
                <a:gd name="connsiteX4" fmla="*/ 1337481 w 2538484"/>
                <a:gd name="connsiteY4" fmla="*/ 95535 h 1510446"/>
                <a:gd name="connsiteX5" fmla="*/ 1749574 w 2538484"/>
                <a:gd name="connsiteY5" fmla="*/ 1510445 h 1510446"/>
                <a:gd name="connsiteX6" fmla="*/ 1815152 w 2538484"/>
                <a:gd name="connsiteY6" fmla="*/ 1337481 h 1510446"/>
                <a:gd name="connsiteX7" fmla="*/ 2006221 w 2538484"/>
                <a:gd name="connsiteY7" fmla="*/ 1023582 h 1510446"/>
                <a:gd name="connsiteX8" fmla="*/ 2210937 w 2538484"/>
                <a:gd name="connsiteY8" fmla="*/ 1201003 h 1510446"/>
                <a:gd name="connsiteX9" fmla="*/ 2538484 w 2538484"/>
                <a:gd name="connsiteY9" fmla="*/ 0 h 1510446"/>
                <a:gd name="connsiteX0" fmla="*/ 0 w 2538484"/>
                <a:gd name="connsiteY0" fmla="*/ 109182 h 1516016"/>
                <a:gd name="connsiteX1" fmla="*/ 300251 w 2538484"/>
                <a:gd name="connsiteY1" fmla="*/ 573206 h 1516016"/>
                <a:gd name="connsiteX2" fmla="*/ 614149 w 2538484"/>
                <a:gd name="connsiteY2" fmla="*/ 327547 h 1516016"/>
                <a:gd name="connsiteX3" fmla="*/ 1050878 w 2538484"/>
                <a:gd name="connsiteY3" fmla="*/ 709684 h 1516016"/>
                <a:gd name="connsiteX4" fmla="*/ 1337481 w 2538484"/>
                <a:gd name="connsiteY4" fmla="*/ 95535 h 1516016"/>
                <a:gd name="connsiteX5" fmla="*/ 1724435 w 2538484"/>
                <a:gd name="connsiteY5" fmla="*/ 1516016 h 1516016"/>
                <a:gd name="connsiteX6" fmla="*/ 1815152 w 2538484"/>
                <a:gd name="connsiteY6" fmla="*/ 1337481 h 1516016"/>
                <a:gd name="connsiteX7" fmla="*/ 2006221 w 2538484"/>
                <a:gd name="connsiteY7" fmla="*/ 1023582 h 1516016"/>
                <a:gd name="connsiteX8" fmla="*/ 2210937 w 2538484"/>
                <a:gd name="connsiteY8" fmla="*/ 1201003 h 1516016"/>
                <a:gd name="connsiteX9" fmla="*/ 2538484 w 2538484"/>
                <a:gd name="connsiteY9" fmla="*/ 0 h 1516016"/>
                <a:gd name="connsiteX0" fmla="*/ 0 w 2538484"/>
                <a:gd name="connsiteY0" fmla="*/ 109182 h 1516016"/>
                <a:gd name="connsiteX1" fmla="*/ 300251 w 2538484"/>
                <a:gd name="connsiteY1" fmla="*/ 573206 h 1516016"/>
                <a:gd name="connsiteX2" fmla="*/ 614149 w 2538484"/>
                <a:gd name="connsiteY2" fmla="*/ 327547 h 1516016"/>
                <a:gd name="connsiteX3" fmla="*/ 1050878 w 2538484"/>
                <a:gd name="connsiteY3" fmla="*/ 709684 h 1516016"/>
                <a:gd name="connsiteX4" fmla="*/ 1337481 w 2538484"/>
                <a:gd name="connsiteY4" fmla="*/ 95535 h 1516016"/>
                <a:gd name="connsiteX5" fmla="*/ 1724435 w 2538484"/>
                <a:gd name="connsiteY5" fmla="*/ 1516016 h 1516016"/>
                <a:gd name="connsiteX6" fmla="*/ 1815152 w 2538484"/>
                <a:gd name="connsiteY6" fmla="*/ 1337481 h 1516016"/>
                <a:gd name="connsiteX7" fmla="*/ 2006221 w 2538484"/>
                <a:gd name="connsiteY7" fmla="*/ 1023582 h 1516016"/>
                <a:gd name="connsiteX8" fmla="*/ 2210937 w 2538484"/>
                <a:gd name="connsiteY8" fmla="*/ 1201003 h 1516016"/>
                <a:gd name="connsiteX9" fmla="*/ 2538484 w 2538484"/>
                <a:gd name="connsiteY9" fmla="*/ 0 h 1516016"/>
                <a:gd name="connsiteX0" fmla="*/ 0 w 2538484"/>
                <a:gd name="connsiteY0" fmla="*/ 109182 h 1516016"/>
                <a:gd name="connsiteX1" fmla="*/ 300251 w 2538484"/>
                <a:gd name="connsiteY1" fmla="*/ 573206 h 1516016"/>
                <a:gd name="connsiteX2" fmla="*/ 614149 w 2538484"/>
                <a:gd name="connsiteY2" fmla="*/ 327547 h 1516016"/>
                <a:gd name="connsiteX3" fmla="*/ 1050878 w 2538484"/>
                <a:gd name="connsiteY3" fmla="*/ 709684 h 1516016"/>
                <a:gd name="connsiteX4" fmla="*/ 1337481 w 2538484"/>
                <a:gd name="connsiteY4" fmla="*/ 95535 h 1516016"/>
                <a:gd name="connsiteX5" fmla="*/ 1724435 w 2538484"/>
                <a:gd name="connsiteY5" fmla="*/ 1516016 h 1516016"/>
                <a:gd name="connsiteX6" fmla="*/ 1815152 w 2538484"/>
                <a:gd name="connsiteY6" fmla="*/ 1337481 h 1516016"/>
                <a:gd name="connsiteX7" fmla="*/ 2006221 w 2538484"/>
                <a:gd name="connsiteY7" fmla="*/ 1023582 h 1516016"/>
                <a:gd name="connsiteX8" fmla="*/ 2210937 w 2538484"/>
                <a:gd name="connsiteY8" fmla="*/ 1201003 h 1516016"/>
                <a:gd name="connsiteX9" fmla="*/ 2538484 w 2538484"/>
                <a:gd name="connsiteY9" fmla="*/ 0 h 1516016"/>
                <a:gd name="connsiteX0" fmla="*/ 0 w 2538484"/>
                <a:gd name="connsiteY0" fmla="*/ 109182 h 1516016"/>
                <a:gd name="connsiteX1" fmla="*/ 300251 w 2538484"/>
                <a:gd name="connsiteY1" fmla="*/ 573206 h 1516016"/>
                <a:gd name="connsiteX2" fmla="*/ 614149 w 2538484"/>
                <a:gd name="connsiteY2" fmla="*/ 327547 h 1516016"/>
                <a:gd name="connsiteX3" fmla="*/ 1050878 w 2538484"/>
                <a:gd name="connsiteY3" fmla="*/ 709684 h 1516016"/>
                <a:gd name="connsiteX4" fmla="*/ 1337481 w 2538484"/>
                <a:gd name="connsiteY4" fmla="*/ 95535 h 1516016"/>
                <a:gd name="connsiteX5" fmla="*/ 1724435 w 2538484"/>
                <a:gd name="connsiteY5" fmla="*/ 1516016 h 1516016"/>
                <a:gd name="connsiteX6" fmla="*/ 1815152 w 2538484"/>
                <a:gd name="connsiteY6" fmla="*/ 1337481 h 1516016"/>
                <a:gd name="connsiteX7" fmla="*/ 2006221 w 2538484"/>
                <a:gd name="connsiteY7" fmla="*/ 1023582 h 1516016"/>
                <a:gd name="connsiteX8" fmla="*/ 2210937 w 2538484"/>
                <a:gd name="connsiteY8" fmla="*/ 1201003 h 1516016"/>
                <a:gd name="connsiteX9" fmla="*/ 2538484 w 2538484"/>
                <a:gd name="connsiteY9" fmla="*/ 0 h 1516016"/>
                <a:gd name="connsiteX0" fmla="*/ 0 w 2538484"/>
                <a:gd name="connsiteY0" fmla="*/ 109182 h 1516016"/>
                <a:gd name="connsiteX1" fmla="*/ 300251 w 2538484"/>
                <a:gd name="connsiteY1" fmla="*/ 573206 h 1516016"/>
                <a:gd name="connsiteX2" fmla="*/ 614149 w 2538484"/>
                <a:gd name="connsiteY2" fmla="*/ 327547 h 1516016"/>
                <a:gd name="connsiteX3" fmla="*/ 1050878 w 2538484"/>
                <a:gd name="connsiteY3" fmla="*/ 709684 h 1516016"/>
                <a:gd name="connsiteX4" fmla="*/ 1337481 w 2538484"/>
                <a:gd name="connsiteY4" fmla="*/ 95535 h 1516016"/>
                <a:gd name="connsiteX5" fmla="*/ 1724435 w 2538484"/>
                <a:gd name="connsiteY5" fmla="*/ 1516016 h 1516016"/>
                <a:gd name="connsiteX6" fmla="*/ 1815152 w 2538484"/>
                <a:gd name="connsiteY6" fmla="*/ 1337481 h 1516016"/>
                <a:gd name="connsiteX7" fmla="*/ 2006221 w 2538484"/>
                <a:gd name="connsiteY7" fmla="*/ 1023582 h 1516016"/>
                <a:gd name="connsiteX8" fmla="*/ 2210937 w 2538484"/>
                <a:gd name="connsiteY8" fmla="*/ 1201003 h 1516016"/>
                <a:gd name="connsiteX9" fmla="*/ 2538484 w 2538484"/>
                <a:gd name="connsiteY9" fmla="*/ 0 h 1516016"/>
                <a:gd name="connsiteX0" fmla="*/ 0 w 2538484"/>
                <a:gd name="connsiteY0" fmla="*/ 109182 h 1516016"/>
                <a:gd name="connsiteX1" fmla="*/ 300251 w 2538484"/>
                <a:gd name="connsiteY1" fmla="*/ 573206 h 1516016"/>
                <a:gd name="connsiteX2" fmla="*/ 614149 w 2538484"/>
                <a:gd name="connsiteY2" fmla="*/ 327547 h 1516016"/>
                <a:gd name="connsiteX3" fmla="*/ 1050878 w 2538484"/>
                <a:gd name="connsiteY3" fmla="*/ 709684 h 1516016"/>
                <a:gd name="connsiteX4" fmla="*/ 1337481 w 2538484"/>
                <a:gd name="connsiteY4" fmla="*/ 95535 h 1516016"/>
                <a:gd name="connsiteX5" fmla="*/ 1724435 w 2538484"/>
                <a:gd name="connsiteY5" fmla="*/ 1516016 h 1516016"/>
                <a:gd name="connsiteX6" fmla="*/ 1815152 w 2538484"/>
                <a:gd name="connsiteY6" fmla="*/ 1337481 h 1516016"/>
                <a:gd name="connsiteX7" fmla="*/ 2006221 w 2538484"/>
                <a:gd name="connsiteY7" fmla="*/ 1023582 h 1516016"/>
                <a:gd name="connsiteX8" fmla="*/ 2210937 w 2538484"/>
                <a:gd name="connsiteY8" fmla="*/ 1201003 h 1516016"/>
                <a:gd name="connsiteX9" fmla="*/ 2538484 w 2538484"/>
                <a:gd name="connsiteY9" fmla="*/ 0 h 1516016"/>
                <a:gd name="connsiteX0" fmla="*/ 0 w 2538484"/>
                <a:gd name="connsiteY0" fmla="*/ 109182 h 1516016"/>
                <a:gd name="connsiteX1" fmla="*/ 300251 w 2538484"/>
                <a:gd name="connsiteY1" fmla="*/ 573206 h 1516016"/>
                <a:gd name="connsiteX2" fmla="*/ 614149 w 2538484"/>
                <a:gd name="connsiteY2" fmla="*/ 327547 h 1516016"/>
                <a:gd name="connsiteX3" fmla="*/ 1050878 w 2538484"/>
                <a:gd name="connsiteY3" fmla="*/ 709684 h 1516016"/>
                <a:gd name="connsiteX4" fmla="*/ 1337481 w 2538484"/>
                <a:gd name="connsiteY4" fmla="*/ 95535 h 1516016"/>
                <a:gd name="connsiteX5" fmla="*/ 1724435 w 2538484"/>
                <a:gd name="connsiteY5" fmla="*/ 1516016 h 1516016"/>
                <a:gd name="connsiteX6" fmla="*/ 1815152 w 2538484"/>
                <a:gd name="connsiteY6" fmla="*/ 1337481 h 1516016"/>
                <a:gd name="connsiteX7" fmla="*/ 2006221 w 2538484"/>
                <a:gd name="connsiteY7" fmla="*/ 1023582 h 1516016"/>
                <a:gd name="connsiteX8" fmla="*/ 2210937 w 2538484"/>
                <a:gd name="connsiteY8" fmla="*/ 1201003 h 1516016"/>
                <a:gd name="connsiteX9" fmla="*/ 2538484 w 2538484"/>
                <a:gd name="connsiteY9" fmla="*/ 0 h 1516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38484" h="1516016">
                  <a:moveTo>
                    <a:pt x="0" y="109182"/>
                  </a:moveTo>
                  <a:cubicBezTo>
                    <a:pt x="98946" y="322997"/>
                    <a:pt x="197893" y="536812"/>
                    <a:pt x="300251" y="573206"/>
                  </a:cubicBezTo>
                  <a:cubicBezTo>
                    <a:pt x="402609" y="609600"/>
                    <a:pt x="489045" y="304801"/>
                    <a:pt x="614149" y="327547"/>
                  </a:cubicBezTo>
                  <a:cubicBezTo>
                    <a:pt x="739253" y="350293"/>
                    <a:pt x="930323" y="748353"/>
                    <a:pt x="1050878" y="709684"/>
                  </a:cubicBezTo>
                  <a:cubicBezTo>
                    <a:pt x="1171433" y="671015"/>
                    <a:pt x="1225222" y="-38854"/>
                    <a:pt x="1337481" y="95535"/>
                  </a:cubicBezTo>
                  <a:cubicBezTo>
                    <a:pt x="1449741" y="229924"/>
                    <a:pt x="1685672" y="1459477"/>
                    <a:pt x="1724435" y="1516016"/>
                  </a:cubicBezTo>
                  <a:cubicBezTo>
                    <a:pt x="1766339" y="1472252"/>
                    <a:pt x="1749334" y="1230095"/>
                    <a:pt x="1815152" y="1337481"/>
                  </a:cubicBezTo>
                  <a:cubicBezTo>
                    <a:pt x="1880970" y="1444867"/>
                    <a:pt x="1940257" y="1046328"/>
                    <a:pt x="2006221" y="1023582"/>
                  </a:cubicBezTo>
                  <a:cubicBezTo>
                    <a:pt x="2072185" y="1000836"/>
                    <a:pt x="2122227" y="1371600"/>
                    <a:pt x="2210937" y="1201003"/>
                  </a:cubicBezTo>
                  <a:cubicBezTo>
                    <a:pt x="2299648" y="1030406"/>
                    <a:pt x="2419066" y="515203"/>
                    <a:pt x="2538484" y="0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42" name="Group 41"/>
            <p:cNvGrpSpPr/>
            <p:nvPr/>
          </p:nvGrpSpPr>
          <p:grpSpPr>
            <a:xfrm>
              <a:off x="2507029" y="3692314"/>
              <a:ext cx="2967662" cy="1108190"/>
              <a:chOff x="5527889" y="4631468"/>
              <a:chExt cx="2967662" cy="1108190"/>
            </a:xfrm>
          </p:grpSpPr>
          <p:sp>
            <p:nvSpPr>
              <p:cNvPr id="48" name="TextBox 47"/>
              <p:cNvSpPr txBox="1"/>
              <p:nvPr/>
            </p:nvSpPr>
            <p:spPr>
              <a:xfrm>
                <a:off x="7012935" y="5370326"/>
                <a:ext cx="9396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110010 </a:t>
                </a:r>
              </a:p>
            </p:txBody>
          </p:sp>
          <p:sp>
            <p:nvSpPr>
              <p:cNvPr id="49" name="TextBox 48"/>
              <p:cNvSpPr txBox="1"/>
              <p:nvPr/>
            </p:nvSpPr>
            <p:spPr>
              <a:xfrm>
                <a:off x="5527889" y="4919437"/>
                <a:ext cx="8867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111101</a:t>
                </a:r>
              </a:p>
            </p:txBody>
          </p:sp>
          <p:sp>
            <p:nvSpPr>
              <p:cNvPr id="53" name="TextBox 52"/>
              <p:cNvSpPr txBox="1"/>
              <p:nvPr/>
            </p:nvSpPr>
            <p:spPr>
              <a:xfrm>
                <a:off x="7555870" y="5143125"/>
                <a:ext cx="9396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001110 </a:t>
                </a:r>
              </a:p>
            </p:txBody>
          </p:sp>
          <p:cxnSp>
            <p:nvCxnSpPr>
              <p:cNvPr id="54" name="Straight Connector 53"/>
              <p:cNvCxnSpPr/>
              <p:nvPr/>
            </p:nvCxnSpPr>
            <p:spPr>
              <a:xfrm>
                <a:off x="7801617" y="4997073"/>
                <a:ext cx="0" cy="21600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/>
              <p:cNvCxnSpPr/>
              <p:nvPr/>
            </p:nvCxnSpPr>
            <p:spPr>
              <a:xfrm flipH="1">
                <a:off x="5943599" y="4631468"/>
                <a:ext cx="0" cy="36256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/>
              <p:nvPr/>
            </p:nvCxnSpPr>
            <p:spPr>
              <a:xfrm>
                <a:off x="7492823" y="5080923"/>
                <a:ext cx="1" cy="36000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3" name="Freeform 42"/>
          <p:cNvSpPr/>
          <p:nvPr/>
        </p:nvSpPr>
        <p:spPr>
          <a:xfrm>
            <a:off x="4132752" y="3358888"/>
            <a:ext cx="2538484" cy="854893"/>
          </a:xfrm>
          <a:custGeom>
            <a:avLst/>
            <a:gdLst>
              <a:gd name="connsiteX0" fmla="*/ 0 w 2538484"/>
              <a:gd name="connsiteY0" fmla="*/ 109182 h 1370015"/>
              <a:gd name="connsiteX1" fmla="*/ 300251 w 2538484"/>
              <a:gd name="connsiteY1" fmla="*/ 573206 h 1370015"/>
              <a:gd name="connsiteX2" fmla="*/ 614149 w 2538484"/>
              <a:gd name="connsiteY2" fmla="*/ 327547 h 1370015"/>
              <a:gd name="connsiteX3" fmla="*/ 1050878 w 2538484"/>
              <a:gd name="connsiteY3" fmla="*/ 709684 h 1370015"/>
              <a:gd name="connsiteX4" fmla="*/ 1337481 w 2538484"/>
              <a:gd name="connsiteY4" fmla="*/ 95535 h 1370015"/>
              <a:gd name="connsiteX5" fmla="*/ 1815152 w 2538484"/>
              <a:gd name="connsiteY5" fmla="*/ 1337481 h 1370015"/>
              <a:gd name="connsiteX6" fmla="*/ 2006221 w 2538484"/>
              <a:gd name="connsiteY6" fmla="*/ 1023582 h 1370015"/>
              <a:gd name="connsiteX7" fmla="*/ 2210937 w 2538484"/>
              <a:gd name="connsiteY7" fmla="*/ 1201003 h 1370015"/>
              <a:gd name="connsiteX8" fmla="*/ 2538484 w 2538484"/>
              <a:gd name="connsiteY8" fmla="*/ 0 h 1370015"/>
              <a:gd name="connsiteX0" fmla="*/ 0 w 2538484"/>
              <a:gd name="connsiteY0" fmla="*/ 109182 h 1347048"/>
              <a:gd name="connsiteX1" fmla="*/ 300251 w 2538484"/>
              <a:gd name="connsiteY1" fmla="*/ 573206 h 1347048"/>
              <a:gd name="connsiteX2" fmla="*/ 614149 w 2538484"/>
              <a:gd name="connsiteY2" fmla="*/ 327547 h 1347048"/>
              <a:gd name="connsiteX3" fmla="*/ 1050878 w 2538484"/>
              <a:gd name="connsiteY3" fmla="*/ 709684 h 1347048"/>
              <a:gd name="connsiteX4" fmla="*/ 1337481 w 2538484"/>
              <a:gd name="connsiteY4" fmla="*/ 95535 h 1347048"/>
              <a:gd name="connsiteX5" fmla="*/ 1724436 w 2538484"/>
              <a:gd name="connsiteY5" fmla="*/ 1153818 h 1347048"/>
              <a:gd name="connsiteX6" fmla="*/ 1815152 w 2538484"/>
              <a:gd name="connsiteY6" fmla="*/ 1337481 h 1347048"/>
              <a:gd name="connsiteX7" fmla="*/ 2006221 w 2538484"/>
              <a:gd name="connsiteY7" fmla="*/ 1023582 h 1347048"/>
              <a:gd name="connsiteX8" fmla="*/ 2210937 w 2538484"/>
              <a:gd name="connsiteY8" fmla="*/ 1201003 h 1347048"/>
              <a:gd name="connsiteX9" fmla="*/ 2538484 w 2538484"/>
              <a:gd name="connsiteY9" fmla="*/ 0 h 1347048"/>
              <a:gd name="connsiteX0" fmla="*/ 0 w 2538484"/>
              <a:gd name="connsiteY0" fmla="*/ 109182 h 1582156"/>
              <a:gd name="connsiteX1" fmla="*/ 300251 w 2538484"/>
              <a:gd name="connsiteY1" fmla="*/ 573206 h 1582156"/>
              <a:gd name="connsiteX2" fmla="*/ 614149 w 2538484"/>
              <a:gd name="connsiteY2" fmla="*/ 327547 h 1582156"/>
              <a:gd name="connsiteX3" fmla="*/ 1050878 w 2538484"/>
              <a:gd name="connsiteY3" fmla="*/ 709684 h 1582156"/>
              <a:gd name="connsiteX4" fmla="*/ 1337481 w 2538484"/>
              <a:gd name="connsiteY4" fmla="*/ 95535 h 1582156"/>
              <a:gd name="connsiteX5" fmla="*/ 1749574 w 2538484"/>
              <a:gd name="connsiteY5" fmla="*/ 1510445 h 1582156"/>
              <a:gd name="connsiteX6" fmla="*/ 1815152 w 2538484"/>
              <a:gd name="connsiteY6" fmla="*/ 1337481 h 1582156"/>
              <a:gd name="connsiteX7" fmla="*/ 2006221 w 2538484"/>
              <a:gd name="connsiteY7" fmla="*/ 1023582 h 1582156"/>
              <a:gd name="connsiteX8" fmla="*/ 2210937 w 2538484"/>
              <a:gd name="connsiteY8" fmla="*/ 1201003 h 1582156"/>
              <a:gd name="connsiteX9" fmla="*/ 2538484 w 2538484"/>
              <a:gd name="connsiteY9" fmla="*/ 0 h 1582156"/>
              <a:gd name="connsiteX0" fmla="*/ 0 w 2538484"/>
              <a:gd name="connsiteY0" fmla="*/ 109182 h 1510446"/>
              <a:gd name="connsiteX1" fmla="*/ 300251 w 2538484"/>
              <a:gd name="connsiteY1" fmla="*/ 573206 h 1510446"/>
              <a:gd name="connsiteX2" fmla="*/ 614149 w 2538484"/>
              <a:gd name="connsiteY2" fmla="*/ 327547 h 1510446"/>
              <a:gd name="connsiteX3" fmla="*/ 1050878 w 2538484"/>
              <a:gd name="connsiteY3" fmla="*/ 709684 h 1510446"/>
              <a:gd name="connsiteX4" fmla="*/ 1337481 w 2538484"/>
              <a:gd name="connsiteY4" fmla="*/ 95535 h 1510446"/>
              <a:gd name="connsiteX5" fmla="*/ 1749574 w 2538484"/>
              <a:gd name="connsiteY5" fmla="*/ 1510445 h 1510446"/>
              <a:gd name="connsiteX6" fmla="*/ 1815152 w 2538484"/>
              <a:gd name="connsiteY6" fmla="*/ 1337481 h 1510446"/>
              <a:gd name="connsiteX7" fmla="*/ 2006221 w 2538484"/>
              <a:gd name="connsiteY7" fmla="*/ 1023582 h 1510446"/>
              <a:gd name="connsiteX8" fmla="*/ 2210937 w 2538484"/>
              <a:gd name="connsiteY8" fmla="*/ 1201003 h 1510446"/>
              <a:gd name="connsiteX9" fmla="*/ 2538484 w 2538484"/>
              <a:gd name="connsiteY9" fmla="*/ 0 h 1510446"/>
              <a:gd name="connsiteX0" fmla="*/ 0 w 2538484"/>
              <a:gd name="connsiteY0" fmla="*/ 109182 h 1510444"/>
              <a:gd name="connsiteX1" fmla="*/ 300251 w 2538484"/>
              <a:gd name="connsiteY1" fmla="*/ 573206 h 1510444"/>
              <a:gd name="connsiteX2" fmla="*/ 614149 w 2538484"/>
              <a:gd name="connsiteY2" fmla="*/ 327547 h 1510444"/>
              <a:gd name="connsiteX3" fmla="*/ 1050878 w 2538484"/>
              <a:gd name="connsiteY3" fmla="*/ 709684 h 1510444"/>
              <a:gd name="connsiteX4" fmla="*/ 1337481 w 2538484"/>
              <a:gd name="connsiteY4" fmla="*/ 95535 h 1510444"/>
              <a:gd name="connsiteX5" fmla="*/ 1749574 w 2538484"/>
              <a:gd name="connsiteY5" fmla="*/ 1510445 h 1510444"/>
              <a:gd name="connsiteX6" fmla="*/ 1815152 w 2538484"/>
              <a:gd name="connsiteY6" fmla="*/ 1337481 h 1510444"/>
              <a:gd name="connsiteX7" fmla="*/ 2006221 w 2538484"/>
              <a:gd name="connsiteY7" fmla="*/ 1023582 h 1510444"/>
              <a:gd name="connsiteX8" fmla="*/ 2210937 w 2538484"/>
              <a:gd name="connsiteY8" fmla="*/ 1201003 h 1510444"/>
              <a:gd name="connsiteX9" fmla="*/ 2538484 w 2538484"/>
              <a:gd name="connsiteY9" fmla="*/ 0 h 1510444"/>
              <a:gd name="connsiteX0" fmla="*/ 0 w 2538484"/>
              <a:gd name="connsiteY0" fmla="*/ 109182 h 1510446"/>
              <a:gd name="connsiteX1" fmla="*/ 300251 w 2538484"/>
              <a:gd name="connsiteY1" fmla="*/ 573206 h 1510446"/>
              <a:gd name="connsiteX2" fmla="*/ 614149 w 2538484"/>
              <a:gd name="connsiteY2" fmla="*/ 327547 h 1510446"/>
              <a:gd name="connsiteX3" fmla="*/ 1050878 w 2538484"/>
              <a:gd name="connsiteY3" fmla="*/ 709684 h 1510446"/>
              <a:gd name="connsiteX4" fmla="*/ 1337481 w 2538484"/>
              <a:gd name="connsiteY4" fmla="*/ 95535 h 1510446"/>
              <a:gd name="connsiteX5" fmla="*/ 1749574 w 2538484"/>
              <a:gd name="connsiteY5" fmla="*/ 1510445 h 1510446"/>
              <a:gd name="connsiteX6" fmla="*/ 1815152 w 2538484"/>
              <a:gd name="connsiteY6" fmla="*/ 1337481 h 1510446"/>
              <a:gd name="connsiteX7" fmla="*/ 2006221 w 2538484"/>
              <a:gd name="connsiteY7" fmla="*/ 1023582 h 1510446"/>
              <a:gd name="connsiteX8" fmla="*/ 2210937 w 2538484"/>
              <a:gd name="connsiteY8" fmla="*/ 1201003 h 1510446"/>
              <a:gd name="connsiteX9" fmla="*/ 2538484 w 2538484"/>
              <a:gd name="connsiteY9" fmla="*/ 0 h 1510446"/>
              <a:gd name="connsiteX0" fmla="*/ 0 w 2538484"/>
              <a:gd name="connsiteY0" fmla="*/ 109182 h 1510444"/>
              <a:gd name="connsiteX1" fmla="*/ 300251 w 2538484"/>
              <a:gd name="connsiteY1" fmla="*/ 573206 h 1510444"/>
              <a:gd name="connsiteX2" fmla="*/ 614149 w 2538484"/>
              <a:gd name="connsiteY2" fmla="*/ 327547 h 1510444"/>
              <a:gd name="connsiteX3" fmla="*/ 1050878 w 2538484"/>
              <a:gd name="connsiteY3" fmla="*/ 709684 h 1510444"/>
              <a:gd name="connsiteX4" fmla="*/ 1337481 w 2538484"/>
              <a:gd name="connsiteY4" fmla="*/ 95535 h 1510444"/>
              <a:gd name="connsiteX5" fmla="*/ 1749574 w 2538484"/>
              <a:gd name="connsiteY5" fmla="*/ 1510445 h 1510444"/>
              <a:gd name="connsiteX6" fmla="*/ 1815152 w 2538484"/>
              <a:gd name="connsiteY6" fmla="*/ 1337481 h 1510444"/>
              <a:gd name="connsiteX7" fmla="*/ 2006221 w 2538484"/>
              <a:gd name="connsiteY7" fmla="*/ 1023582 h 1510444"/>
              <a:gd name="connsiteX8" fmla="*/ 2210937 w 2538484"/>
              <a:gd name="connsiteY8" fmla="*/ 1201003 h 1510444"/>
              <a:gd name="connsiteX9" fmla="*/ 2538484 w 2538484"/>
              <a:gd name="connsiteY9" fmla="*/ 0 h 1510444"/>
              <a:gd name="connsiteX0" fmla="*/ 0 w 2538484"/>
              <a:gd name="connsiteY0" fmla="*/ 109182 h 1510446"/>
              <a:gd name="connsiteX1" fmla="*/ 300251 w 2538484"/>
              <a:gd name="connsiteY1" fmla="*/ 573206 h 1510446"/>
              <a:gd name="connsiteX2" fmla="*/ 614149 w 2538484"/>
              <a:gd name="connsiteY2" fmla="*/ 327547 h 1510446"/>
              <a:gd name="connsiteX3" fmla="*/ 1050878 w 2538484"/>
              <a:gd name="connsiteY3" fmla="*/ 709684 h 1510446"/>
              <a:gd name="connsiteX4" fmla="*/ 1337481 w 2538484"/>
              <a:gd name="connsiteY4" fmla="*/ 95535 h 1510446"/>
              <a:gd name="connsiteX5" fmla="*/ 1749574 w 2538484"/>
              <a:gd name="connsiteY5" fmla="*/ 1510445 h 1510446"/>
              <a:gd name="connsiteX6" fmla="*/ 1815152 w 2538484"/>
              <a:gd name="connsiteY6" fmla="*/ 1337481 h 1510446"/>
              <a:gd name="connsiteX7" fmla="*/ 2006221 w 2538484"/>
              <a:gd name="connsiteY7" fmla="*/ 1023582 h 1510446"/>
              <a:gd name="connsiteX8" fmla="*/ 2210937 w 2538484"/>
              <a:gd name="connsiteY8" fmla="*/ 1201003 h 1510446"/>
              <a:gd name="connsiteX9" fmla="*/ 2538484 w 2538484"/>
              <a:gd name="connsiteY9" fmla="*/ 0 h 1510446"/>
              <a:gd name="connsiteX0" fmla="*/ 0 w 2538484"/>
              <a:gd name="connsiteY0" fmla="*/ 109182 h 1516016"/>
              <a:gd name="connsiteX1" fmla="*/ 300251 w 2538484"/>
              <a:gd name="connsiteY1" fmla="*/ 573206 h 1516016"/>
              <a:gd name="connsiteX2" fmla="*/ 614149 w 2538484"/>
              <a:gd name="connsiteY2" fmla="*/ 327547 h 1516016"/>
              <a:gd name="connsiteX3" fmla="*/ 1050878 w 2538484"/>
              <a:gd name="connsiteY3" fmla="*/ 709684 h 1516016"/>
              <a:gd name="connsiteX4" fmla="*/ 1337481 w 2538484"/>
              <a:gd name="connsiteY4" fmla="*/ 95535 h 1516016"/>
              <a:gd name="connsiteX5" fmla="*/ 1724435 w 2538484"/>
              <a:gd name="connsiteY5" fmla="*/ 1516016 h 1516016"/>
              <a:gd name="connsiteX6" fmla="*/ 1815152 w 2538484"/>
              <a:gd name="connsiteY6" fmla="*/ 1337481 h 1516016"/>
              <a:gd name="connsiteX7" fmla="*/ 2006221 w 2538484"/>
              <a:gd name="connsiteY7" fmla="*/ 1023582 h 1516016"/>
              <a:gd name="connsiteX8" fmla="*/ 2210937 w 2538484"/>
              <a:gd name="connsiteY8" fmla="*/ 1201003 h 1516016"/>
              <a:gd name="connsiteX9" fmla="*/ 2538484 w 2538484"/>
              <a:gd name="connsiteY9" fmla="*/ 0 h 1516016"/>
              <a:gd name="connsiteX0" fmla="*/ 0 w 2538484"/>
              <a:gd name="connsiteY0" fmla="*/ 109182 h 1516016"/>
              <a:gd name="connsiteX1" fmla="*/ 300251 w 2538484"/>
              <a:gd name="connsiteY1" fmla="*/ 573206 h 1516016"/>
              <a:gd name="connsiteX2" fmla="*/ 614149 w 2538484"/>
              <a:gd name="connsiteY2" fmla="*/ 327547 h 1516016"/>
              <a:gd name="connsiteX3" fmla="*/ 1050878 w 2538484"/>
              <a:gd name="connsiteY3" fmla="*/ 709684 h 1516016"/>
              <a:gd name="connsiteX4" fmla="*/ 1337481 w 2538484"/>
              <a:gd name="connsiteY4" fmla="*/ 95535 h 1516016"/>
              <a:gd name="connsiteX5" fmla="*/ 1724435 w 2538484"/>
              <a:gd name="connsiteY5" fmla="*/ 1516016 h 1516016"/>
              <a:gd name="connsiteX6" fmla="*/ 1815152 w 2538484"/>
              <a:gd name="connsiteY6" fmla="*/ 1337481 h 1516016"/>
              <a:gd name="connsiteX7" fmla="*/ 2006221 w 2538484"/>
              <a:gd name="connsiteY7" fmla="*/ 1023582 h 1516016"/>
              <a:gd name="connsiteX8" fmla="*/ 2210937 w 2538484"/>
              <a:gd name="connsiteY8" fmla="*/ 1201003 h 1516016"/>
              <a:gd name="connsiteX9" fmla="*/ 2538484 w 2538484"/>
              <a:gd name="connsiteY9" fmla="*/ 0 h 1516016"/>
              <a:gd name="connsiteX0" fmla="*/ 0 w 2538484"/>
              <a:gd name="connsiteY0" fmla="*/ 109182 h 1516016"/>
              <a:gd name="connsiteX1" fmla="*/ 300251 w 2538484"/>
              <a:gd name="connsiteY1" fmla="*/ 573206 h 1516016"/>
              <a:gd name="connsiteX2" fmla="*/ 614149 w 2538484"/>
              <a:gd name="connsiteY2" fmla="*/ 327547 h 1516016"/>
              <a:gd name="connsiteX3" fmla="*/ 1050878 w 2538484"/>
              <a:gd name="connsiteY3" fmla="*/ 709684 h 1516016"/>
              <a:gd name="connsiteX4" fmla="*/ 1337481 w 2538484"/>
              <a:gd name="connsiteY4" fmla="*/ 95535 h 1516016"/>
              <a:gd name="connsiteX5" fmla="*/ 1724435 w 2538484"/>
              <a:gd name="connsiteY5" fmla="*/ 1516016 h 1516016"/>
              <a:gd name="connsiteX6" fmla="*/ 1815152 w 2538484"/>
              <a:gd name="connsiteY6" fmla="*/ 1337481 h 1516016"/>
              <a:gd name="connsiteX7" fmla="*/ 2006221 w 2538484"/>
              <a:gd name="connsiteY7" fmla="*/ 1023582 h 1516016"/>
              <a:gd name="connsiteX8" fmla="*/ 2210937 w 2538484"/>
              <a:gd name="connsiteY8" fmla="*/ 1201003 h 1516016"/>
              <a:gd name="connsiteX9" fmla="*/ 2538484 w 2538484"/>
              <a:gd name="connsiteY9" fmla="*/ 0 h 1516016"/>
              <a:gd name="connsiteX0" fmla="*/ 0 w 2538484"/>
              <a:gd name="connsiteY0" fmla="*/ 109182 h 1516016"/>
              <a:gd name="connsiteX1" fmla="*/ 300251 w 2538484"/>
              <a:gd name="connsiteY1" fmla="*/ 573206 h 1516016"/>
              <a:gd name="connsiteX2" fmla="*/ 614149 w 2538484"/>
              <a:gd name="connsiteY2" fmla="*/ 327547 h 1516016"/>
              <a:gd name="connsiteX3" fmla="*/ 1050878 w 2538484"/>
              <a:gd name="connsiteY3" fmla="*/ 709684 h 1516016"/>
              <a:gd name="connsiteX4" fmla="*/ 1337481 w 2538484"/>
              <a:gd name="connsiteY4" fmla="*/ 95535 h 1516016"/>
              <a:gd name="connsiteX5" fmla="*/ 1724435 w 2538484"/>
              <a:gd name="connsiteY5" fmla="*/ 1516016 h 1516016"/>
              <a:gd name="connsiteX6" fmla="*/ 1815152 w 2538484"/>
              <a:gd name="connsiteY6" fmla="*/ 1337481 h 1516016"/>
              <a:gd name="connsiteX7" fmla="*/ 2006221 w 2538484"/>
              <a:gd name="connsiteY7" fmla="*/ 1023582 h 1516016"/>
              <a:gd name="connsiteX8" fmla="*/ 2210937 w 2538484"/>
              <a:gd name="connsiteY8" fmla="*/ 1201003 h 1516016"/>
              <a:gd name="connsiteX9" fmla="*/ 2538484 w 2538484"/>
              <a:gd name="connsiteY9" fmla="*/ 0 h 1516016"/>
              <a:gd name="connsiteX0" fmla="*/ 0 w 2538484"/>
              <a:gd name="connsiteY0" fmla="*/ 109182 h 1516016"/>
              <a:gd name="connsiteX1" fmla="*/ 300251 w 2538484"/>
              <a:gd name="connsiteY1" fmla="*/ 573206 h 1516016"/>
              <a:gd name="connsiteX2" fmla="*/ 614149 w 2538484"/>
              <a:gd name="connsiteY2" fmla="*/ 327547 h 1516016"/>
              <a:gd name="connsiteX3" fmla="*/ 1050878 w 2538484"/>
              <a:gd name="connsiteY3" fmla="*/ 709684 h 1516016"/>
              <a:gd name="connsiteX4" fmla="*/ 1337481 w 2538484"/>
              <a:gd name="connsiteY4" fmla="*/ 95535 h 1516016"/>
              <a:gd name="connsiteX5" fmla="*/ 1724435 w 2538484"/>
              <a:gd name="connsiteY5" fmla="*/ 1516016 h 1516016"/>
              <a:gd name="connsiteX6" fmla="*/ 1815152 w 2538484"/>
              <a:gd name="connsiteY6" fmla="*/ 1337481 h 1516016"/>
              <a:gd name="connsiteX7" fmla="*/ 2006221 w 2538484"/>
              <a:gd name="connsiteY7" fmla="*/ 1023582 h 1516016"/>
              <a:gd name="connsiteX8" fmla="*/ 2210937 w 2538484"/>
              <a:gd name="connsiteY8" fmla="*/ 1201003 h 1516016"/>
              <a:gd name="connsiteX9" fmla="*/ 2538484 w 2538484"/>
              <a:gd name="connsiteY9" fmla="*/ 0 h 1516016"/>
              <a:gd name="connsiteX0" fmla="*/ 0 w 2538484"/>
              <a:gd name="connsiteY0" fmla="*/ 109182 h 1516016"/>
              <a:gd name="connsiteX1" fmla="*/ 300251 w 2538484"/>
              <a:gd name="connsiteY1" fmla="*/ 573206 h 1516016"/>
              <a:gd name="connsiteX2" fmla="*/ 614149 w 2538484"/>
              <a:gd name="connsiteY2" fmla="*/ 327547 h 1516016"/>
              <a:gd name="connsiteX3" fmla="*/ 1050878 w 2538484"/>
              <a:gd name="connsiteY3" fmla="*/ 709684 h 1516016"/>
              <a:gd name="connsiteX4" fmla="*/ 1337481 w 2538484"/>
              <a:gd name="connsiteY4" fmla="*/ 95535 h 1516016"/>
              <a:gd name="connsiteX5" fmla="*/ 1724435 w 2538484"/>
              <a:gd name="connsiteY5" fmla="*/ 1516016 h 1516016"/>
              <a:gd name="connsiteX6" fmla="*/ 1815152 w 2538484"/>
              <a:gd name="connsiteY6" fmla="*/ 1337481 h 1516016"/>
              <a:gd name="connsiteX7" fmla="*/ 2006221 w 2538484"/>
              <a:gd name="connsiteY7" fmla="*/ 1023582 h 1516016"/>
              <a:gd name="connsiteX8" fmla="*/ 2210937 w 2538484"/>
              <a:gd name="connsiteY8" fmla="*/ 1201003 h 1516016"/>
              <a:gd name="connsiteX9" fmla="*/ 2538484 w 2538484"/>
              <a:gd name="connsiteY9" fmla="*/ 0 h 1516016"/>
              <a:gd name="connsiteX0" fmla="*/ 0 w 2538484"/>
              <a:gd name="connsiteY0" fmla="*/ 109182 h 1516016"/>
              <a:gd name="connsiteX1" fmla="*/ 300251 w 2538484"/>
              <a:gd name="connsiteY1" fmla="*/ 573206 h 1516016"/>
              <a:gd name="connsiteX2" fmla="*/ 614149 w 2538484"/>
              <a:gd name="connsiteY2" fmla="*/ 327547 h 1516016"/>
              <a:gd name="connsiteX3" fmla="*/ 1050878 w 2538484"/>
              <a:gd name="connsiteY3" fmla="*/ 709684 h 1516016"/>
              <a:gd name="connsiteX4" fmla="*/ 1337481 w 2538484"/>
              <a:gd name="connsiteY4" fmla="*/ 95535 h 1516016"/>
              <a:gd name="connsiteX5" fmla="*/ 1724435 w 2538484"/>
              <a:gd name="connsiteY5" fmla="*/ 1516016 h 1516016"/>
              <a:gd name="connsiteX6" fmla="*/ 1815152 w 2538484"/>
              <a:gd name="connsiteY6" fmla="*/ 1337481 h 1516016"/>
              <a:gd name="connsiteX7" fmla="*/ 2006221 w 2538484"/>
              <a:gd name="connsiteY7" fmla="*/ 1023582 h 1516016"/>
              <a:gd name="connsiteX8" fmla="*/ 2210937 w 2538484"/>
              <a:gd name="connsiteY8" fmla="*/ 1201003 h 1516016"/>
              <a:gd name="connsiteX9" fmla="*/ 2538484 w 2538484"/>
              <a:gd name="connsiteY9" fmla="*/ 0 h 1516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538484" h="1516016">
                <a:moveTo>
                  <a:pt x="0" y="109182"/>
                </a:moveTo>
                <a:cubicBezTo>
                  <a:pt x="98946" y="322997"/>
                  <a:pt x="197893" y="536812"/>
                  <a:pt x="300251" y="573206"/>
                </a:cubicBezTo>
                <a:cubicBezTo>
                  <a:pt x="402609" y="609600"/>
                  <a:pt x="489045" y="304801"/>
                  <a:pt x="614149" y="327547"/>
                </a:cubicBezTo>
                <a:cubicBezTo>
                  <a:pt x="739253" y="350293"/>
                  <a:pt x="930323" y="748353"/>
                  <a:pt x="1050878" y="709684"/>
                </a:cubicBezTo>
                <a:cubicBezTo>
                  <a:pt x="1171433" y="671015"/>
                  <a:pt x="1225222" y="-38854"/>
                  <a:pt x="1337481" y="95535"/>
                </a:cubicBezTo>
                <a:cubicBezTo>
                  <a:pt x="1449741" y="229924"/>
                  <a:pt x="1685672" y="1459477"/>
                  <a:pt x="1724435" y="1516016"/>
                </a:cubicBezTo>
                <a:cubicBezTo>
                  <a:pt x="1766339" y="1472252"/>
                  <a:pt x="1749334" y="1230095"/>
                  <a:pt x="1815152" y="1337481"/>
                </a:cubicBezTo>
                <a:cubicBezTo>
                  <a:pt x="1880970" y="1444867"/>
                  <a:pt x="1940257" y="1046328"/>
                  <a:pt x="2006221" y="1023582"/>
                </a:cubicBezTo>
                <a:cubicBezTo>
                  <a:pt x="2072185" y="1000836"/>
                  <a:pt x="2122227" y="1371600"/>
                  <a:pt x="2210937" y="1201003"/>
                </a:cubicBezTo>
                <a:cubicBezTo>
                  <a:pt x="2299648" y="1030406"/>
                  <a:pt x="2419066" y="515203"/>
                  <a:pt x="2538484" y="0"/>
                </a:cubicBezTo>
              </a:path>
            </a:pathLst>
          </a:custGeom>
          <a:noFill/>
          <a:ln>
            <a:solidFill>
              <a:schemeClr val="accent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0" name="Rectangle 59"/>
          <p:cNvSpPr/>
          <p:nvPr/>
        </p:nvSpPr>
        <p:spPr>
          <a:xfrm>
            <a:off x="7544634" y="3626509"/>
            <a:ext cx="244987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Relaxing state variables locally resolves conflicting constraints</a:t>
            </a:r>
          </a:p>
        </p:txBody>
      </p:sp>
      <p:sp>
        <p:nvSpPr>
          <p:cNvPr id="58" name="Curved Left Arrow 57"/>
          <p:cNvSpPr/>
          <p:nvPr/>
        </p:nvSpPr>
        <p:spPr>
          <a:xfrm rot="10800000">
            <a:off x="3504074" y="2408980"/>
            <a:ext cx="394087" cy="1275062"/>
          </a:xfrm>
          <a:prstGeom prst="curvedLeftArrow">
            <a:avLst>
              <a:gd name="adj1" fmla="val 41034"/>
              <a:gd name="adj2" fmla="val 147014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5436361" y="4919340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dirty="0"/>
              <a:t>Repeated relaxation finds distribution of  </a:t>
            </a:r>
            <a:r>
              <a:rPr lang="en-GB" dirty="0">
                <a:solidFill>
                  <a:schemeClr val="accent1"/>
                </a:solidFill>
              </a:rPr>
              <a:t>locally optimal solutions </a:t>
            </a:r>
            <a:r>
              <a:rPr lang="en-GB" dirty="0"/>
              <a:t>to the constraint problem (Hopfield and Tank 1986).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940421" y="6078102"/>
            <a:ext cx="4991879" cy="52322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GB" sz="2800" dirty="0" smtClean="0">
                <a:solidFill>
                  <a:schemeClr val="accent2">
                    <a:lumMod val="75000"/>
                  </a:schemeClr>
                </a:solidFill>
              </a:rPr>
              <a:t>Positive feedback on correlations</a:t>
            </a:r>
            <a:endParaRPr lang="en-GB" sz="28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9121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Introducing </a:t>
            </a:r>
            <a:r>
              <a:rPr lang="en-GB" i="1" dirty="0"/>
              <a:t>Natural induction – </a:t>
            </a:r>
            <a:r>
              <a:rPr lang="en-GB" dirty="0"/>
              <a:t>an antidote to universal Darwinism</a:t>
            </a:r>
          </a:p>
          <a:p>
            <a:pPr lvl="1"/>
            <a:r>
              <a:rPr lang="en-GB" dirty="0"/>
              <a:t>How it works: ‘self-modelling’ dynamical systems</a:t>
            </a:r>
          </a:p>
          <a:p>
            <a:pPr lvl="1"/>
            <a:r>
              <a:rPr lang="en-GB" dirty="0"/>
              <a:t>Numerical illustration </a:t>
            </a:r>
            <a:r>
              <a:rPr lang="en-GB" sz="1800" dirty="0"/>
              <a:t>(without any natural selection)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13250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Adaptation </a:t>
            </a:r>
            <a:r>
              <a:rPr lang="en-GB" dirty="0" smtClean="0"/>
              <a:t>by </a:t>
            </a:r>
            <a:r>
              <a:rPr lang="en-GB" dirty="0"/>
              <a:t>induction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5295112" y="1868444"/>
            <a:ext cx="1682232" cy="1066355"/>
            <a:chOff x="3546279" y="2334873"/>
            <a:chExt cx="1682232" cy="1066355"/>
          </a:xfrm>
        </p:grpSpPr>
        <p:sp>
          <p:nvSpPr>
            <p:cNvPr id="13" name="Arc 12"/>
            <p:cNvSpPr/>
            <p:nvPr/>
          </p:nvSpPr>
          <p:spPr>
            <a:xfrm rot="19233166">
              <a:off x="3566065" y="2525432"/>
              <a:ext cx="463964" cy="228623"/>
            </a:xfrm>
            <a:prstGeom prst="arc">
              <a:avLst>
                <a:gd name="adj1" fmla="val 10736346"/>
                <a:gd name="adj2" fmla="val 0"/>
              </a:avLst>
            </a:prstGeom>
            <a:ln w="57150" cap="flat" cmpd="sng" algn="ctr">
              <a:solidFill>
                <a:srgbClr val="0070C0"/>
              </a:solidFill>
              <a:prstDash val="solid"/>
              <a:round/>
              <a:headEnd type="triangle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Arc 13"/>
            <p:cNvSpPr/>
            <p:nvPr/>
          </p:nvSpPr>
          <p:spPr>
            <a:xfrm rot="1663745">
              <a:off x="4498993" y="2700287"/>
              <a:ext cx="435144" cy="220796"/>
            </a:xfrm>
            <a:prstGeom prst="arc">
              <a:avLst>
                <a:gd name="adj1" fmla="val 10736346"/>
                <a:gd name="adj2" fmla="val 0"/>
              </a:avLst>
            </a:prstGeom>
            <a:ln w="57150" cap="flat" cmpd="sng" algn="ctr">
              <a:solidFill>
                <a:srgbClr val="0070C0"/>
              </a:solidFill>
              <a:prstDash val="solid"/>
              <a:round/>
              <a:headEnd type="triangle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Arc 14"/>
            <p:cNvSpPr/>
            <p:nvPr/>
          </p:nvSpPr>
          <p:spPr>
            <a:xfrm rot="2711512">
              <a:off x="4155106" y="2397408"/>
              <a:ext cx="401775" cy="276706"/>
            </a:xfrm>
            <a:prstGeom prst="arc">
              <a:avLst>
                <a:gd name="adj1" fmla="val 10736346"/>
                <a:gd name="adj2" fmla="val 0"/>
              </a:avLst>
            </a:prstGeom>
            <a:ln w="57150" cap="flat" cmpd="sng" algn="ctr">
              <a:solidFill>
                <a:srgbClr val="0070C0"/>
              </a:solidFill>
              <a:prstDash val="solid"/>
              <a:round/>
              <a:headEnd type="triangle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Oval 6"/>
            <p:cNvSpPr/>
            <p:nvPr/>
          </p:nvSpPr>
          <p:spPr>
            <a:xfrm>
              <a:off x="3546279" y="2771800"/>
              <a:ext cx="283979" cy="282248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effectLst>
              <a:innerShdw blurRad="63500" dist="50800" dir="81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2800">
                <a:solidFill>
                  <a:srgbClr val="FFFFFF"/>
                </a:solidFill>
                <a:latin typeface="Arial Narrow"/>
                <a:cs typeface="Arial"/>
              </a:endParaRPr>
            </a:p>
          </p:txBody>
        </p:sp>
        <p:sp>
          <p:nvSpPr>
            <p:cNvPr id="8" name="Oval 7"/>
            <p:cNvSpPr/>
            <p:nvPr/>
          </p:nvSpPr>
          <p:spPr>
            <a:xfrm>
              <a:off x="3973066" y="2345709"/>
              <a:ext cx="283979" cy="282248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effectLst>
              <a:innerShdw blurRad="63500" dist="50800" dir="81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2800">
                <a:solidFill>
                  <a:srgbClr val="FFFFFF"/>
                </a:solidFill>
                <a:latin typeface="Arial Narrow"/>
                <a:cs typeface="Arial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4238669" y="2630676"/>
              <a:ext cx="283979" cy="282248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effectLst>
              <a:innerShdw blurRad="63500" dist="50800" dir="81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2800">
                <a:solidFill>
                  <a:srgbClr val="FFFFFF"/>
                </a:solidFill>
                <a:latin typeface="Arial Narrow"/>
                <a:cs typeface="Arial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3981423" y="3118980"/>
              <a:ext cx="283979" cy="282248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effectLst>
              <a:innerShdw blurRad="63500" dist="50800" dir="81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2800">
                <a:solidFill>
                  <a:srgbClr val="FFFFFF"/>
                </a:solidFill>
                <a:latin typeface="Arial Narrow"/>
                <a:cs typeface="Arial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4826040" y="2366944"/>
              <a:ext cx="283979" cy="282248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effectLst>
              <a:innerShdw blurRad="63500" dist="50800" dir="81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2800">
                <a:solidFill>
                  <a:srgbClr val="FFFFFF"/>
                </a:solidFill>
                <a:latin typeface="Arial Narrow"/>
                <a:cs typeface="Arial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4834135" y="2893877"/>
              <a:ext cx="283979" cy="282248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effectLst>
              <a:innerShdw blurRad="63500" dist="50800" dir="81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2800">
                <a:solidFill>
                  <a:srgbClr val="FFFFFF"/>
                </a:solidFill>
                <a:latin typeface="Arial Narrow"/>
                <a:cs typeface="Arial"/>
              </a:endParaRPr>
            </a:p>
          </p:txBody>
        </p:sp>
        <p:sp>
          <p:nvSpPr>
            <p:cNvPr id="16" name="Arc 15"/>
            <p:cNvSpPr/>
            <p:nvPr/>
          </p:nvSpPr>
          <p:spPr>
            <a:xfrm rot="20650056" flipV="1">
              <a:off x="3796814" y="2774719"/>
              <a:ext cx="463964" cy="228623"/>
            </a:xfrm>
            <a:prstGeom prst="arc">
              <a:avLst>
                <a:gd name="adj1" fmla="val 10736346"/>
                <a:gd name="adj2" fmla="val 0"/>
              </a:avLst>
            </a:prstGeom>
            <a:ln w="57150" cap="flat" cmpd="sng" algn="ctr">
              <a:solidFill>
                <a:srgbClr val="FF0000"/>
              </a:solidFill>
              <a:prstDash val="solid"/>
              <a:round/>
              <a:headEnd type="triangle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Arc 16"/>
            <p:cNvSpPr/>
            <p:nvPr/>
          </p:nvSpPr>
          <p:spPr>
            <a:xfrm rot="18909877" flipV="1">
              <a:off x="4138684" y="2896182"/>
              <a:ext cx="832314" cy="45719"/>
            </a:xfrm>
            <a:prstGeom prst="arc">
              <a:avLst>
                <a:gd name="adj1" fmla="val 10736346"/>
                <a:gd name="adj2" fmla="val 0"/>
              </a:avLst>
            </a:prstGeom>
            <a:ln w="6350" cap="flat" cmpd="sng" algn="ctr">
              <a:solidFill>
                <a:srgbClr val="FF0000"/>
              </a:solidFill>
              <a:prstDash val="solid"/>
              <a:round/>
              <a:headEnd type="triangle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Arc 17"/>
            <p:cNvSpPr/>
            <p:nvPr/>
          </p:nvSpPr>
          <p:spPr>
            <a:xfrm rot="20338851" flipV="1">
              <a:off x="4232918" y="3164936"/>
              <a:ext cx="627506" cy="68871"/>
            </a:xfrm>
            <a:prstGeom prst="arc">
              <a:avLst>
                <a:gd name="adj1" fmla="val 10736346"/>
                <a:gd name="adj2" fmla="val 0"/>
              </a:avLst>
            </a:prstGeom>
            <a:ln w="6350" cap="flat" cmpd="sng" algn="ctr">
              <a:solidFill>
                <a:srgbClr val="FF0000"/>
              </a:solidFill>
              <a:prstDash val="solid"/>
              <a:round/>
              <a:headEnd type="triangle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Arc 18"/>
            <p:cNvSpPr/>
            <p:nvPr/>
          </p:nvSpPr>
          <p:spPr>
            <a:xfrm rot="20702296">
              <a:off x="3775725" y="2600477"/>
              <a:ext cx="1072260" cy="171116"/>
            </a:xfrm>
            <a:prstGeom prst="arc">
              <a:avLst>
                <a:gd name="adj1" fmla="val 10736346"/>
                <a:gd name="adj2" fmla="val 0"/>
              </a:avLst>
            </a:prstGeom>
            <a:ln w="9525" cap="flat" cmpd="sng" algn="ctr">
              <a:solidFill>
                <a:srgbClr val="0070C0"/>
              </a:solidFill>
              <a:prstDash val="solid"/>
              <a:round/>
              <a:headEnd type="triangle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Arc 19"/>
            <p:cNvSpPr/>
            <p:nvPr/>
          </p:nvSpPr>
          <p:spPr>
            <a:xfrm rot="5053259">
              <a:off x="4900541" y="2697020"/>
              <a:ext cx="435144" cy="220796"/>
            </a:xfrm>
            <a:prstGeom prst="arc">
              <a:avLst>
                <a:gd name="adj1" fmla="val 10736346"/>
                <a:gd name="adj2" fmla="val 0"/>
              </a:avLst>
            </a:prstGeom>
            <a:ln w="57150" cap="flat" cmpd="sng" algn="ctr">
              <a:solidFill>
                <a:srgbClr val="0070C0"/>
              </a:solidFill>
              <a:prstDash val="solid"/>
              <a:round/>
              <a:headEnd type="triangle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6" name="Oval 25"/>
          <p:cNvSpPr/>
          <p:nvPr/>
        </p:nvSpPr>
        <p:spPr>
          <a:xfrm>
            <a:off x="5088565" y="3865199"/>
            <a:ext cx="150377" cy="15037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44" name="Group 43"/>
          <p:cNvGrpSpPr/>
          <p:nvPr/>
        </p:nvGrpSpPr>
        <p:grpSpPr>
          <a:xfrm>
            <a:off x="4725731" y="4037133"/>
            <a:ext cx="939681" cy="369332"/>
            <a:chOff x="6222590" y="4671759"/>
            <a:chExt cx="939681" cy="369332"/>
          </a:xfrm>
        </p:grpSpPr>
        <p:sp>
          <p:nvSpPr>
            <p:cNvPr id="27" name="TextBox 26"/>
            <p:cNvSpPr txBox="1"/>
            <p:nvPr/>
          </p:nvSpPr>
          <p:spPr>
            <a:xfrm>
              <a:off x="6222590" y="4671759"/>
              <a:ext cx="9396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000001 </a:t>
              </a:r>
            </a:p>
          </p:txBody>
        </p:sp>
        <p:cxnSp>
          <p:nvCxnSpPr>
            <p:cNvPr id="36" name="Straight Connector 35"/>
            <p:cNvCxnSpPr/>
            <p:nvPr/>
          </p:nvCxnSpPr>
          <p:spPr>
            <a:xfrm>
              <a:off x="6672334" y="4690180"/>
              <a:ext cx="0" cy="108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Group 42"/>
          <p:cNvGrpSpPr/>
          <p:nvPr/>
        </p:nvGrpSpPr>
        <p:grpSpPr>
          <a:xfrm>
            <a:off x="4041077" y="3910683"/>
            <a:ext cx="2962638" cy="1450583"/>
            <a:chOff x="5537937" y="4590524"/>
            <a:chExt cx="2962638" cy="1450583"/>
          </a:xfrm>
        </p:grpSpPr>
        <p:sp>
          <p:nvSpPr>
            <p:cNvPr id="28" name="TextBox 27"/>
            <p:cNvSpPr txBox="1"/>
            <p:nvPr/>
          </p:nvSpPr>
          <p:spPr>
            <a:xfrm>
              <a:off x="7012935" y="5671775"/>
              <a:ext cx="9396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110010 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5537937" y="4878493"/>
              <a:ext cx="8867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111101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7560894" y="5399358"/>
              <a:ext cx="9396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001110 </a:t>
              </a:r>
            </a:p>
          </p:txBody>
        </p:sp>
        <p:cxnSp>
          <p:nvCxnSpPr>
            <p:cNvPr id="34" name="Straight Connector 33"/>
            <p:cNvCxnSpPr/>
            <p:nvPr/>
          </p:nvCxnSpPr>
          <p:spPr>
            <a:xfrm>
              <a:off x="7806641" y="5253306"/>
              <a:ext cx="0" cy="216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flipH="1">
              <a:off x="5953647" y="4590524"/>
              <a:ext cx="0" cy="36256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7492823" y="5382372"/>
              <a:ext cx="1" cy="360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TextBox 45"/>
          <p:cNvSpPr txBox="1"/>
          <p:nvPr/>
        </p:nvSpPr>
        <p:spPr>
          <a:xfrm>
            <a:off x="7629997" y="5525163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sz="3600" dirty="0"/>
          </a:p>
        </p:txBody>
      </p:sp>
      <p:sp>
        <p:nvSpPr>
          <p:cNvPr id="51" name="Right Arrow 50"/>
          <p:cNvSpPr/>
          <p:nvPr/>
        </p:nvSpPr>
        <p:spPr>
          <a:xfrm rot="5934263">
            <a:off x="5981180" y="3137239"/>
            <a:ext cx="696665" cy="2287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/>
          <p:cNvSpPr/>
          <p:nvPr/>
        </p:nvSpPr>
        <p:spPr>
          <a:xfrm>
            <a:off x="2052165" y="5486242"/>
            <a:ext cx="795966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the new model has enlarged attractors for past </a:t>
            </a:r>
            <a:r>
              <a:rPr lang="en-GB" dirty="0" smtClean="0"/>
              <a:t>solutions</a:t>
            </a:r>
            <a:endParaRPr lang="en-GB" dirty="0"/>
          </a:p>
        </p:txBody>
      </p:sp>
      <p:sp>
        <p:nvSpPr>
          <p:cNvPr id="40" name="Freeform 39"/>
          <p:cNvSpPr/>
          <p:nvPr/>
        </p:nvSpPr>
        <p:spPr>
          <a:xfrm>
            <a:off x="4135894" y="3358938"/>
            <a:ext cx="2538484" cy="1439158"/>
          </a:xfrm>
          <a:custGeom>
            <a:avLst/>
            <a:gdLst>
              <a:gd name="connsiteX0" fmla="*/ 0 w 2538484"/>
              <a:gd name="connsiteY0" fmla="*/ 109182 h 1370015"/>
              <a:gd name="connsiteX1" fmla="*/ 300251 w 2538484"/>
              <a:gd name="connsiteY1" fmla="*/ 573206 h 1370015"/>
              <a:gd name="connsiteX2" fmla="*/ 614149 w 2538484"/>
              <a:gd name="connsiteY2" fmla="*/ 327547 h 1370015"/>
              <a:gd name="connsiteX3" fmla="*/ 1050878 w 2538484"/>
              <a:gd name="connsiteY3" fmla="*/ 709684 h 1370015"/>
              <a:gd name="connsiteX4" fmla="*/ 1337481 w 2538484"/>
              <a:gd name="connsiteY4" fmla="*/ 95535 h 1370015"/>
              <a:gd name="connsiteX5" fmla="*/ 1815152 w 2538484"/>
              <a:gd name="connsiteY5" fmla="*/ 1337481 h 1370015"/>
              <a:gd name="connsiteX6" fmla="*/ 2006221 w 2538484"/>
              <a:gd name="connsiteY6" fmla="*/ 1023582 h 1370015"/>
              <a:gd name="connsiteX7" fmla="*/ 2210937 w 2538484"/>
              <a:gd name="connsiteY7" fmla="*/ 1201003 h 1370015"/>
              <a:gd name="connsiteX8" fmla="*/ 2538484 w 2538484"/>
              <a:gd name="connsiteY8" fmla="*/ 0 h 1370015"/>
              <a:gd name="connsiteX0" fmla="*/ 0 w 2538484"/>
              <a:gd name="connsiteY0" fmla="*/ 109182 h 1347048"/>
              <a:gd name="connsiteX1" fmla="*/ 300251 w 2538484"/>
              <a:gd name="connsiteY1" fmla="*/ 573206 h 1347048"/>
              <a:gd name="connsiteX2" fmla="*/ 614149 w 2538484"/>
              <a:gd name="connsiteY2" fmla="*/ 327547 h 1347048"/>
              <a:gd name="connsiteX3" fmla="*/ 1050878 w 2538484"/>
              <a:gd name="connsiteY3" fmla="*/ 709684 h 1347048"/>
              <a:gd name="connsiteX4" fmla="*/ 1337481 w 2538484"/>
              <a:gd name="connsiteY4" fmla="*/ 95535 h 1347048"/>
              <a:gd name="connsiteX5" fmla="*/ 1724436 w 2538484"/>
              <a:gd name="connsiteY5" fmla="*/ 1153818 h 1347048"/>
              <a:gd name="connsiteX6" fmla="*/ 1815152 w 2538484"/>
              <a:gd name="connsiteY6" fmla="*/ 1337481 h 1347048"/>
              <a:gd name="connsiteX7" fmla="*/ 2006221 w 2538484"/>
              <a:gd name="connsiteY7" fmla="*/ 1023582 h 1347048"/>
              <a:gd name="connsiteX8" fmla="*/ 2210937 w 2538484"/>
              <a:gd name="connsiteY8" fmla="*/ 1201003 h 1347048"/>
              <a:gd name="connsiteX9" fmla="*/ 2538484 w 2538484"/>
              <a:gd name="connsiteY9" fmla="*/ 0 h 1347048"/>
              <a:gd name="connsiteX0" fmla="*/ 0 w 2538484"/>
              <a:gd name="connsiteY0" fmla="*/ 109182 h 1582156"/>
              <a:gd name="connsiteX1" fmla="*/ 300251 w 2538484"/>
              <a:gd name="connsiteY1" fmla="*/ 573206 h 1582156"/>
              <a:gd name="connsiteX2" fmla="*/ 614149 w 2538484"/>
              <a:gd name="connsiteY2" fmla="*/ 327547 h 1582156"/>
              <a:gd name="connsiteX3" fmla="*/ 1050878 w 2538484"/>
              <a:gd name="connsiteY3" fmla="*/ 709684 h 1582156"/>
              <a:gd name="connsiteX4" fmla="*/ 1337481 w 2538484"/>
              <a:gd name="connsiteY4" fmla="*/ 95535 h 1582156"/>
              <a:gd name="connsiteX5" fmla="*/ 1749574 w 2538484"/>
              <a:gd name="connsiteY5" fmla="*/ 1510445 h 1582156"/>
              <a:gd name="connsiteX6" fmla="*/ 1815152 w 2538484"/>
              <a:gd name="connsiteY6" fmla="*/ 1337481 h 1582156"/>
              <a:gd name="connsiteX7" fmla="*/ 2006221 w 2538484"/>
              <a:gd name="connsiteY7" fmla="*/ 1023582 h 1582156"/>
              <a:gd name="connsiteX8" fmla="*/ 2210937 w 2538484"/>
              <a:gd name="connsiteY8" fmla="*/ 1201003 h 1582156"/>
              <a:gd name="connsiteX9" fmla="*/ 2538484 w 2538484"/>
              <a:gd name="connsiteY9" fmla="*/ 0 h 1582156"/>
              <a:gd name="connsiteX0" fmla="*/ 0 w 2538484"/>
              <a:gd name="connsiteY0" fmla="*/ 109182 h 1510446"/>
              <a:gd name="connsiteX1" fmla="*/ 300251 w 2538484"/>
              <a:gd name="connsiteY1" fmla="*/ 573206 h 1510446"/>
              <a:gd name="connsiteX2" fmla="*/ 614149 w 2538484"/>
              <a:gd name="connsiteY2" fmla="*/ 327547 h 1510446"/>
              <a:gd name="connsiteX3" fmla="*/ 1050878 w 2538484"/>
              <a:gd name="connsiteY3" fmla="*/ 709684 h 1510446"/>
              <a:gd name="connsiteX4" fmla="*/ 1337481 w 2538484"/>
              <a:gd name="connsiteY4" fmla="*/ 95535 h 1510446"/>
              <a:gd name="connsiteX5" fmla="*/ 1749574 w 2538484"/>
              <a:gd name="connsiteY5" fmla="*/ 1510445 h 1510446"/>
              <a:gd name="connsiteX6" fmla="*/ 1815152 w 2538484"/>
              <a:gd name="connsiteY6" fmla="*/ 1337481 h 1510446"/>
              <a:gd name="connsiteX7" fmla="*/ 2006221 w 2538484"/>
              <a:gd name="connsiteY7" fmla="*/ 1023582 h 1510446"/>
              <a:gd name="connsiteX8" fmla="*/ 2210937 w 2538484"/>
              <a:gd name="connsiteY8" fmla="*/ 1201003 h 1510446"/>
              <a:gd name="connsiteX9" fmla="*/ 2538484 w 2538484"/>
              <a:gd name="connsiteY9" fmla="*/ 0 h 1510446"/>
              <a:gd name="connsiteX0" fmla="*/ 0 w 2538484"/>
              <a:gd name="connsiteY0" fmla="*/ 109182 h 1510444"/>
              <a:gd name="connsiteX1" fmla="*/ 300251 w 2538484"/>
              <a:gd name="connsiteY1" fmla="*/ 573206 h 1510444"/>
              <a:gd name="connsiteX2" fmla="*/ 614149 w 2538484"/>
              <a:gd name="connsiteY2" fmla="*/ 327547 h 1510444"/>
              <a:gd name="connsiteX3" fmla="*/ 1050878 w 2538484"/>
              <a:gd name="connsiteY3" fmla="*/ 709684 h 1510444"/>
              <a:gd name="connsiteX4" fmla="*/ 1337481 w 2538484"/>
              <a:gd name="connsiteY4" fmla="*/ 95535 h 1510444"/>
              <a:gd name="connsiteX5" fmla="*/ 1749574 w 2538484"/>
              <a:gd name="connsiteY5" fmla="*/ 1510445 h 1510444"/>
              <a:gd name="connsiteX6" fmla="*/ 1815152 w 2538484"/>
              <a:gd name="connsiteY6" fmla="*/ 1337481 h 1510444"/>
              <a:gd name="connsiteX7" fmla="*/ 2006221 w 2538484"/>
              <a:gd name="connsiteY7" fmla="*/ 1023582 h 1510444"/>
              <a:gd name="connsiteX8" fmla="*/ 2210937 w 2538484"/>
              <a:gd name="connsiteY8" fmla="*/ 1201003 h 1510444"/>
              <a:gd name="connsiteX9" fmla="*/ 2538484 w 2538484"/>
              <a:gd name="connsiteY9" fmla="*/ 0 h 1510444"/>
              <a:gd name="connsiteX0" fmla="*/ 0 w 2538484"/>
              <a:gd name="connsiteY0" fmla="*/ 109182 h 1510446"/>
              <a:gd name="connsiteX1" fmla="*/ 300251 w 2538484"/>
              <a:gd name="connsiteY1" fmla="*/ 573206 h 1510446"/>
              <a:gd name="connsiteX2" fmla="*/ 614149 w 2538484"/>
              <a:gd name="connsiteY2" fmla="*/ 327547 h 1510446"/>
              <a:gd name="connsiteX3" fmla="*/ 1050878 w 2538484"/>
              <a:gd name="connsiteY3" fmla="*/ 709684 h 1510446"/>
              <a:gd name="connsiteX4" fmla="*/ 1337481 w 2538484"/>
              <a:gd name="connsiteY4" fmla="*/ 95535 h 1510446"/>
              <a:gd name="connsiteX5" fmla="*/ 1749574 w 2538484"/>
              <a:gd name="connsiteY5" fmla="*/ 1510445 h 1510446"/>
              <a:gd name="connsiteX6" fmla="*/ 1815152 w 2538484"/>
              <a:gd name="connsiteY6" fmla="*/ 1337481 h 1510446"/>
              <a:gd name="connsiteX7" fmla="*/ 2006221 w 2538484"/>
              <a:gd name="connsiteY7" fmla="*/ 1023582 h 1510446"/>
              <a:gd name="connsiteX8" fmla="*/ 2210937 w 2538484"/>
              <a:gd name="connsiteY8" fmla="*/ 1201003 h 1510446"/>
              <a:gd name="connsiteX9" fmla="*/ 2538484 w 2538484"/>
              <a:gd name="connsiteY9" fmla="*/ 0 h 1510446"/>
              <a:gd name="connsiteX0" fmla="*/ 0 w 2538484"/>
              <a:gd name="connsiteY0" fmla="*/ 109182 h 1510444"/>
              <a:gd name="connsiteX1" fmla="*/ 300251 w 2538484"/>
              <a:gd name="connsiteY1" fmla="*/ 573206 h 1510444"/>
              <a:gd name="connsiteX2" fmla="*/ 614149 w 2538484"/>
              <a:gd name="connsiteY2" fmla="*/ 327547 h 1510444"/>
              <a:gd name="connsiteX3" fmla="*/ 1050878 w 2538484"/>
              <a:gd name="connsiteY3" fmla="*/ 709684 h 1510444"/>
              <a:gd name="connsiteX4" fmla="*/ 1337481 w 2538484"/>
              <a:gd name="connsiteY4" fmla="*/ 95535 h 1510444"/>
              <a:gd name="connsiteX5" fmla="*/ 1749574 w 2538484"/>
              <a:gd name="connsiteY5" fmla="*/ 1510445 h 1510444"/>
              <a:gd name="connsiteX6" fmla="*/ 1815152 w 2538484"/>
              <a:gd name="connsiteY6" fmla="*/ 1337481 h 1510444"/>
              <a:gd name="connsiteX7" fmla="*/ 2006221 w 2538484"/>
              <a:gd name="connsiteY7" fmla="*/ 1023582 h 1510444"/>
              <a:gd name="connsiteX8" fmla="*/ 2210937 w 2538484"/>
              <a:gd name="connsiteY8" fmla="*/ 1201003 h 1510444"/>
              <a:gd name="connsiteX9" fmla="*/ 2538484 w 2538484"/>
              <a:gd name="connsiteY9" fmla="*/ 0 h 1510444"/>
              <a:gd name="connsiteX0" fmla="*/ 0 w 2538484"/>
              <a:gd name="connsiteY0" fmla="*/ 109182 h 1510446"/>
              <a:gd name="connsiteX1" fmla="*/ 300251 w 2538484"/>
              <a:gd name="connsiteY1" fmla="*/ 573206 h 1510446"/>
              <a:gd name="connsiteX2" fmla="*/ 614149 w 2538484"/>
              <a:gd name="connsiteY2" fmla="*/ 327547 h 1510446"/>
              <a:gd name="connsiteX3" fmla="*/ 1050878 w 2538484"/>
              <a:gd name="connsiteY3" fmla="*/ 709684 h 1510446"/>
              <a:gd name="connsiteX4" fmla="*/ 1337481 w 2538484"/>
              <a:gd name="connsiteY4" fmla="*/ 95535 h 1510446"/>
              <a:gd name="connsiteX5" fmla="*/ 1749574 w 2538484"/>
              <a:gd name="connsiteY5" fmla="*/ 1510445 h 1510446"/>
              <a:gd name="connsiteX6" fmla="*/ 1815152 w 2538484"/>
              <a:gd name="connsiteY6" fmla="*/ 1337481 h 1510446"/>
              <a:gd name="connsiteX7" fmla="*/ 2006221 w 2538484"/>
              <a:gd name="connsiteY7" fmla="*/ 1023582 h 1510446"/>
              <a:gd name="connsiteX8" fmla="*/ 2210937 w 2538484"/>
              <a:gd name="connsiteY8" fmla="*/ 1201003 h 1510446"/>
              <a:gd name="connsiteX9" fmla="*/ 2538484 w 2538484"/>
              <a:gd name="connsiteY9" fmla="*/ 0 h 1510446"/>
              <a:gd name="connsiteX0" fmla="*/ 0 w 2538484"/>
              <a:gd name="connsiteY0" fmla="*/ 109182 h 1516016"/>
              <a:gd name="connsiteX1" fmla="*/ 300251 w 2538484"/>
              <a:gd name="connsiteY1" fmla="*/ 573206 h 1516016"/>
              <a:gd name="connsiteX2" fmla="*/ 614149 w 2538484"/>
              <a:gd name="connsiteY2" fmla="*/ 327547 h 1516016"/>
              <a:gd name="connsiteX3" fmla="*/ 1050878 w 2538484"/>
              <a:gd name="connsiteY3" fmla="*/ 709684 h 1516016"/>
              <a:gd name="connsiteX4" fmla="*/ 1337481 w 2538484"/>
              <a:gd name="connsiteY4" fmla="*/ 95535 h 1516016"/>
              <a:gd name="connsiteX5" fmla="*/ 1724435 w 2538484"/>
              <a:gd name="connsiteY5" fmla="*/ 1516016 h 1516016"/>
              <a:gd name="connsiteX6" fmla="*/ 1815152 w 2538484"/>
              <a:gd name="connsiteY6" fmla="*/ 1337481 h 1516016"/>
              <a:gd name="connsiteX7" fmla="*/ 2006221 w 2538484"/>
              <a:gd name="connsiteY7" fmla="*/ 1023582 h 1516016"/>
              <a:gd name="connsiteX8" fmla="*/ 2210937 w 2538484"/>
              <a:gd name="connsiteY8" fmla="*/ 1201003 h 1516016"/>
              <a:gd name="connsiteX9" fmla="*/ 2538484 w 2538484"/>
              <a:gd name="connsiteY9" fmla="*/ 0 h 1516016"/>
              <a:gd name="connsiteX0" fmla="*/ 0 w 2538484"/>
              <a:gd name="connsiteY0" fmla="*/ 109182 h 1516016"/>
              <a:gd name="connsiteX1" fmla="*/ 300251 w 2538484"/>
              <a:gd name="connsiteY1" fmla="*/ 573206 h 1516016"/>
              <a:gd name="connsiteX2" fmla="*/ 614149 w 2538484"/>
              <a:gd name="connsiteY2" fmla="*/ 327547 h 1516016"/>
              <a:gd name="connsiteX3" fmla="*/ 1050878 w 2538484"/>
              <a:gd name="connsiteY3" fmla="*/ 709684 h 1516016"/>
              <a:gd name="connsiteX4" fmla="*/ 1337481 w 2538484"/>
              <a:gd name="connsiteY4" fmla="*/ 95535 h 1516016"/>
              <a:gd name="connsiteX5" fmla="*/ 1724435 w 2538484"/>
              <a:gd name="connsiteY5" fmla="*/ 1516016 h 1516016"/>
              <a:gd name="connsiteX6" fmla="*/ 1815152 w 2538484"/>
              <a:gd name="connsiteY6" fmla="*/ 1337481 h 1516016"/>
              <a:gd name="connsiteX7" fmla="*/ 2006221 w 2538484"/>
              <a:gd name="connsiteY7" fmla="*/ 1023582 h 1516016"/>
              <a:gd name="connsiteX8" fmla="*/ 2210937 w 2538484"/>
              <a:gd name="connsiteY8" fmla="*/ 1201003 h 1516016"/>
              <a:gd name="connsiteX9" fmla="*/ 2538484 w 2538484"/>
              <a:gd name="connsiteY9" fmla="*/ 0 h 1516016"/>
              <a:gd name="connsiteX0" fmla="*/ 0 w 2538484"/>
              <a:gd name="connsiteY0" fmla="*/ 109182 h 1516016"/>
              <a:gd name="connsiteX1" fmla="*/ 300251 w 2538484"/>
              <a:gd name="connsiteY1" fmla="*/ 573206 h 1516016"/>
              <a:gd name="connsiteX2" fmla="*/ 614149 w 2538484"/>
              <a:gd name="connsiteY2" fmla="*/ 327547 h 1516016"/>
              <a:gd name="connsiteX3" fmla="*/ 1050878 w 2538484"/>
              <a:gd name="connsiteY3" fmla="*/ 709684 h 1516016"/>
              <a:gd name="connsiteX4" fmla="*/ 1337481 w 2538484"/>
              <a:gd name="connsiteY4" fmla="*/ 95535 h 1516016"/>
              <a:gd name="connsiteX5" fmla="*/ 1724435 w 2538484"/>
              <a:gd name="connsiteY5" fmla="*/ 1516016 h 1516016"/>
              <a:gd name="connsiteX6" fmla="*/ 1815152 w 2538484"/>
              <a:gd name="connsiteY6" fmla="*/ 1337481 h 1516016"/>
              <a:gd name="connsiteX7" fmla="*/ 2006221 w 2538484"/>
              <a:gd name="connsiteY7" fmla="*/ 1023582 h 1516016"/>
              <a:gd name="connsiteX8" fmla="*/ 2210937 w 2538484"/>
              <a:gd name="connsiteY8" fmla="*/ 1201003 h 1516016"/>
              <a:gd name="connsiteX9" fmla="*/ 2538484 w 2538484"/>
              <a:gd name="connsiteY9" fmla="*/ 0 h 1516016"/>
              <a:gd name="connsiteX0" fmla="*/ 0 w 2538484"/>
              <a:gd name="connsiteY0" fmla="*/ 109182 h 1516016"/>
              <a:gd name="connsiteX1" fmla="*/ 300251 w 2538484"/>
              <a:gd name="connsiteY1" fmla="*/ 573206 h 1516016"/>
              <a:gd name="connsiteX2" fmla="*/ 614149 w 2538484"/>
              <a:gd name="connsiteY2" fmla="*/ 327547 h 1516016"/>
              <a:gd name="connsiteX3" fmla="*/ 1050878 w 2538484"/>
              <a:gd name="connsiteY3" fmla="*/ 709684 h 1516016"/>
              <a:gd name="connsiteX4" fmla="*/ 1337481 w 2538484"/>
              <a:gd name="connsiteY4" fmla="*/ 95535 h 1516016"/>
              <a:gd name="connsiteX5" fmla="*/ 1724435 w 2538484"/>
              <a:gd name="connsiteY5" fmla="*/ 1516016 h 1516016"/>
              <a:gd name="connsiteX6" fmla="*/ 1815152 w 2538484"/>
              <a:gd name="connsiteY6" fmla="*/ 1337481 h 1516016"/>
              <a:gd name="connsiteX7" fmla="*/ 2006221 w 2538484"/>
              <a:gd name="connsiteY7" fmla="*/ 1023582 h 1516016"/>
              <a:gd name="connsiteX8" fmla="*/ 2210937 w 2538484"/>
              <a:gd name="connsiteY8" fmla="*/ 1201003 h 1516016"/>
              <a:gd name="connsiteX9" fmla="*/ 2538484 w 2538484"/>
              <a:gd name="connsiteY9" fmla="*/ 0 h 1516016"/>
              <a:gd name="connsiteX0" fmla="*/ 0 w 2538484"/>
              <a:gd name="connsiteY0" fmla="*/ 109182 h 1516016"/>
              <a:gd name="connsiteX1" fmla="*/ 300251 w 2538484"/>
              <a:gd name="connsiteY1" fmla="*/ 573206 h 1516016"/>
              <a:gd name="connsiteX2" fmla="*/ 614149 w 2538484"/>
              <a:gd name="connsiteY2" fmla="*/ 327547 h 1516016"/>
              <a:gd name="connsiteX3" fmla="*/ 1050878 w 2538484"/>
              <a:gd name="connsiteY3" fmla="*/ 709684 h 1516016"/>
              <a:gd name="connsiteX4" fmla="*/ 1337481 w 2538484"/>
              <a:gd name="connsiteY4" fmla="*/ 95535 h 1516016"/>
              <a:gd name="connsiteX5" fmla="*/ 1724435 w 2538484"/>
              <a:gd name="connsiteY5" fmla="*/ 1516016 h 1516016"/>
              <a:gd name="connsiteX6" fmla="*/ 1815152 w 2538484"/>
              <a:gd name="connsiteY6" fmla="*/ 1337481 h 1516016"/>
              <a:gd name="connsiteX7" fmla="*/ 2006221 w 2538484"/>
              <a:gd name="connsiteY7" fmla="*/ 1023582 h 1516016"/>
              <a:gd name="connsiteX8" fmla="*/ 2210937 w 2538484"/>
              <a:gd name="connsiteY8" fmla="*/ 1201003 h 1516016"/>
              <a:gd name="connsiteX9" fmla="*/ 2538484 w 2538484"/>
              <a:gd name="connsiteY9" fmla="*/ 0 h 1516016"/>
              <a:gd name="connsiteX0" fmla="*/ 0 w 2538484"/>
              <a:gd name="connsiteY0" fmla="*/ 109182 h 1516016"/>
              <a:gd name="connsiteX1" fmla="*/ 300251 w 2538484"/>
              <a:gd name="connsiteY1" fmla="*/ 573206 h 1516016"/>
              <a:gd name="connsiteX2" fmla="*/ 614149 w 2538484"/>
              <a:gd name="connsiteY2" fmla="*/ 327547 h 1516016"/>
              <a:gd name="connsiteX3" fmla="*/ 1050878 w 2538484"/>
              <a:gd name="connsiteY3" fmla="*/ 709684 h 1516016"/>
              <a:gd name="connsiteX4" fmla="*/ 1337481 w 2538484"/>
              <a:gd name="connsiteY4" fmla="*/ 95535 h 1516016"/>
              <a:gd name="connsiteX5" fmla="*/ 1724435 w 2538484"/>
              <a:gd name="connsiteY5" fmla="*/ 1516016 h 1516016"/>
              <a:gd name="connsiteX6" fmla="*/ 1815152 w 2538484"/>
              <a:gd name="connsiteY6" fmla="*/ 1337481 h 1516016"/>
              <a:gd name="connsiteX7" fmla="*/ 2006221 w 2538484"/>
              <a:gd name="connsiteY7" fmla="*/ 1023582 h 1516016"/>
              <a:gd name="connsiteX8" fmla="*/ 2210937 w 2538484"/>
              <a:gd name="connsiteY8" fmla="*/ 1201003 h 1516016"/>
              <a:gd name="connsiteX9" fmla="*/ 2538484 w 2538484"/>
              <a:gd name="connsiteY9" fmla="*/ 0 h 1516016"/>
              <a:gd name="connsiteX0" fmla="*/ 0 w 2538484"/>
              <a:gd name="connsiteY0" fmla="*/ 109182 h 1516016"/>
              <a:gd name="connsiteX1" fmla="*/ 300251 w 2538484"/>
              <a:gd name="connsiteY1" fmla="*/ 573206 h 1516016"/>
              <a:gd name="connsiteX2" fmla="*/ 614149 w 2538484"/>
              <a:gd name="connsiteY2" fmla="*/ 327547 h 1516016"/>
              <a:gd name="connsiteX3" fmla="*/ 1050878 w 2538484"/>
              <a:gd name="connsiteY3" fmla="*/ 709684 h 1516016"/>
              <a:gd name="connsiteX4" fmla="*/ 1337481 w 2538484"/>
              <a:gd name="connsiteY4" fmla="*/ 95535 h 1516016"/>
              <a:gd name="connsiteX5" fmla="*/ 1724435 w 2538484"/>
              <a:gd name="connsiteY5" fmla="*/ 1516016 h 1516016"/>
              <a:gd name="connsiteX6" fmla="*/ 1815152 w 2538484"/>
              <a:gd name="connsiteY6" fmla="*/ 1337481 h 1516016"/>
              <a:gd name="connsiteX7" fmla="*/ 2006221 w 2538484"/>
              <a:gd name="connsiteY7" fmla="*/ 1023582 h 1516016"/>
              <a:gd name="connsiteX8" fmla="*/ 2210937 w 2538484"/>
              <a:gd name="connsiteY8" fmla="*/ 1201003 h 1516016"/>
              <a:gd name="connsiteX9" fmla="*/ 2538484 w 2538484"/>
              <a:gd name="connsiteY9" fmla="*/ 0 h 1516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538484" h="1516016">
                <a:moveTo>
                  <a:pt x="0" y="109182"/>
                </a:moveTo>
                <a:cubicBezTo>
                  <a:pt x="98946" y="322997"/>
                  <a:pt x="197893" y="536812"/>
                  <a:pt x="300251" y="573206"/>
                </a:cubicBezTo>
                <a:cubicBezTo>
                  <a:pt x="402609" y="609600"/>
                  <a:pt x="489045" y="304801"/>
                  <a:pt x="614149" y="327547"/>
                </a:cubicBezTo>
                <a:cubicBezTo>
                  <a:pt x="739253" y="350293"/>
                  <a:pt x="930323" y="748353"/>
                  <a:pt x="1050878" y="709684"/>
                </a:cubicBezTo>
                <a:cubicBezTo>
                  <a:pt x="1171433" y="671015"/>
                  <a:pt x="1225222" y="-38854"/>
                  <a:pt x="1337481" y="95535"/>
                </a:cubicBezTo>
                <a:cubicBezTo>
                  <a:pt x="1449741" y="229924"/>
                  <a:pt x="1685672" y="1459477"/>
                  <a:pt x="1724435" y="1516016"/>
                </a:cubicBezTo>
                <a:cubicBezTo>
                  <a:pt x="1766339" y="1472252"/>
                  <a:pt x="1749334" y="1230095"/>
                  <a:pt x="1815152" y="1337481"/>
                </a:cubicBezTo>
                <a:cubicBezTo>
                  <a:pt x="1880970" y="1444867"/>
                  <a:pt x="1940257" y="1046328"/>
                  <a:pt x="2006221" y="1023582"/>
                </a:cubicBezTo>
                <a:cubicBezTo>
                  <a:pt x="2072185" y="1000836"/>
                  <a:pt x="2122227" y="1371600"/>
                  <a:pt x="2210937" y="1201003"/>
                </a:cubicBezTo>
                <a:cubicBezTo>
                  <a:pt x="2299648" y="1030406"/>
                  <a:pt x="2419066" y="515203"/>
                  <a:pt x="2538484" y="0"/>
                </a:cubicBezTo>
              </a:path>
            </a:pathLst>
          </a:custGeom>
          <a:noFill/>
          <a:ln>
            <a:solidFill>
              <a:schemeClr val="tx1">
                <a:lumMod val="65000"/>
                <a:lumOff val="3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Freeform 40"/>
          <p:cNvSpPr/>
          <p:nvPr/>
        </p:nvSpPr>
        <p:spPr>
          <a:xfrm>
            <a:off x="4132752" y="3358888"/>
            <a:ext cx="2538484" cy="854893"/>
          </a:xfrm>
          <a:custGeom>
            <a:avLst/>
            <a:gdLst>
              <a:gd name="connsiteX0" fmla="*/ 0 w 2538484"/>
              <a:gd name="connsiteY0" fmla="*/ 109182 h 1370015"/>
              <a:gd name="connsiteX1" fmla="*/ 300251 w 2538484"/>
              <a:gd name="connsiteY1" fmla="*/ 573206 h 1370015"/>
              <a:gd name="connsiteX2" fmla="*/ 614149 w 2538484"/>
              <a:gd name="connsiteY2" fmla="*/ 327547 h 1370015"/>
              <a:gd name="connsiteX3" fmla="*/ 1050878 w 2538484"/>
              <a:gd name="connsiteY3" fmla="*/ 709684 h 1370015"/>
              <a:gd name="connsiteX4" fmla="*/ 1337481 w 2538484"/>
              <a:gd name="connsiteY4" fmla="*/ 95535 h 1370015"/>
              <a:gd name="connsiteX5" fmla="*/ 1815152 w 2538484"/>
              <a:gd name="connsiteY5" fmla="*/ 1337481 h 1370015"/>
              <a:gd name="connsiteX6" fmla="*/ 2006221 w 2538484"/>
              <a:gd name="connsiteY6" fmla="*/ 1023582 h 1370015"/>
              <a:gd name="connsiteX7" fmla="*/ 2210937 w 2538484"/>
              <a:gd name="connsiteY7" fmla="*/ 1201003 h 1370015"/>
              <a:gd name="connsiteX8" fmla="*/ 2538484 w 2538484"/>
              <a:gd name="connsiteY8" fmla="*/ 0 h 1370015"/>
              <a:gd name="connsiteX0" fmla="*/ 0 w 2538484"/>
              <a:gd name="connsiteY0" fmla="*/ 109182 h 1347048"/>
              <a:gd name="connsiteX1" fmla="*/ 300251 w 2538484"/>
              <a:gd name="connsiteY1" fmla="*/ 573206 h 1347048"/>
              <a:gd name="connsiteX2" fmla="*/ 614149 w 2538484"/>
              <a:gd name="connsiteY2" fmla="*/ 327547 h 1347048"/>
              <a:gd name="connsiteX3" fmla="*/ 1050878 w 2538484"/>
              <a:gd name="connsiteY3" fmla="*/ 709684 h 1347048"/>
              <a:gd name="connsiteX4" fmla="*/ 1337481 w 2538484"/>
              <a:gd name="connsiteY4" fmla="*/ 95535 h 1347048"/>
              <a:gd name="connsiteX5" fmla="*/ 1724436 w 2538484"/>
              <a:gd name="connsiteY5" fmla="*/ 1153818 h 1347048"/>
              <a:gd name="connsiteX6" fmla="*/ 1815152 w 2538484"/>
              <a:gd name="connsiteY6" fmla="*/ 1337481 h 1347048"/>
              <a:gd name="connsiteX7" fmla="*/ 2006221 w 2538484"/>
              <a:gd name="connsiteY7" fmla="*/ 1023582 h 1347048"/>
              <a:gd name="connsiteX8" fmla="*/ 2210937 w 2538484"/>
              <a:gd name="connsiteY8" fmla="*/ 1201003 h 1347048"/>
              <a:gd name="connsiteX9" fmla="*/ 2538484 w 2538484"/>
              <a:gd name="connsiteY9" fmla="*/ 0 h 1347048"/>
              <a:gd name="connsiteX0" fmla="*/ 0 w 2538484"/>
              <a:gd name="connsiteY0" fmla="*/ 109182 h 1582156"/>
              <a:gd name="connsiteX1" fmla="*/ 300251 w 2538484"/>
              <a:gd name="connsiteY1" fmla="*/ 573206 h 1582156"/>
              <a:gd name="connsiteX2" fmla="*/ 614149 w 2538484"/>
              <a:gd name="connsiteY2" fmla="*/ 327547 h 1582156"/>
              <a:gd name="connsiteX3" fmla="*/ 1050878 w 2538484"/>
              <a:gd name="connsiteY3" fmla="*/ 709684 h 1582156"/>
              <a:gd name="connsiteX4" fmla="*/ 1337481 w 2538484"/>
              <a:gd name="connsiteY4" fmla="*/ 95535 h 1582156"/>
              <a:gd name="connsiteX5" fmla="*/ 1749574 w 2538484"/>
              <a:gd name="connsiteY5" fmla="*/ 1510445 h 1582156"/>
              <a:gd name="connsiteX6" fmla="*/ 1815152 w 2538484"/>
              <a:gd name="connsiteY6" fmla="*/ 1337481 h 1582156"/>
              <a:gd name="connsiteX7" fmla="*/ 2006221 w 2538484"/>
              <a:gd name="connsiteY7" fmla="*/ 1023582 h 1582156"/>
              <a:gd name="connsiteX8" fmla="*/ 2210937 w 2538484"/>
              <a:gd name="connsiteY8" fmla="*/ 1201003 h 1582156"/>
              <a:gd name="connsiteX9" fmla="*/ 2538484 w 2538484"/>
              <a:gd name="connsiteY9" fmla="*/ 0 h 1582156"/>
              <a:gd name="connsiteX0" fmla="*/ 0 w 2538484"/>
              <a:gd name="connsiteY0" fmla="*/ 109182 h 1510446"/>
              <a:gd name="connsiteX1" fmla="*/ 300251 w 2538484"/>
              <a:gd name="connsiteY1" fmla="*/ 573206 h 1510446"/>
              <a:gd name="connsiteX2" fmla="*/ 614149 w 2538484"/>
              <a:gd name="connsiteY2" fmla="*/ 327547 h 1510446"/>
              <a:gd name="connsiteX3" fmla="*/ 1050878 w 2538484"/>
              <a:gd name="connsiteY3" fmla="*/ 709684 h 1510446"/>
              <a:gd name="connsiteX4" fmla="*/ 1337481 w 2538484"/>
              <a:gd name="connsiteY4" fmla="*/ 95535 h 1510446"/>
              <a:gd name="connsiteX5" fmla="*/ 1749574 w 2538484"/>
              <a:gd name="connsiteY5" fmla="*/ 1510445 h 1510446"/>
              <a:gd name="connsiteX6" fmla="*/ 1815152 w 2538484"/>
              <a:gd name="connsiteY6" fmla="*/ 1337481 h 1510446"/>
              <a:gd name="connsiteX7" fmla="*/ 2006221 w 2538484"/>
              <a:gd name="connsiteY7" fmla="*/ 1023582 h 1510446"/>
              <a:gd name="connsiteX8" fmla="*/ 2210937 w 2538484"/>
              <a:gd name="connsiteY8" fmla="*/ 1201003 h 1510446"/>
              <a:gd name="connsiteX9" fmla="*/ 2538484 w 2538484"/>
              <a:gd name="connsiteY9" fmla="*/ 0 h 1510446"/>
              <a:gd name="connsiteX0" fmla="*/ 0 w 2538484"/>
              <a:gd name="connsiteY0" fmla="*/ 109182 h 1510444"/>
              <a:gd name="connsiteX1" fmla="*/ 300251 w 2538484"/>
              <a:gd name="connsiteY1" fmla="*/ 573206 h 1510444"/>
              <a:gd name="connsiteX2" fmla="*/ 614149 w 2538484"/>
              <a:gd name="connsiteY2" fmla="*/ 327547 h 1510444"/>
              <a:gd name="connsiteX3" fmla="*/ 1050878 w 2538484"/>
              <a:gd name="connsiteY3" fmla="*/ 709684 h 1510444"/>
              <a:gd name="connsiteX4" fmla="*/ 1337481 w 2538484"/>
              <a:gd name="connsiteY4" fmla="*/ 95535 h 1510444"/>
              <a:gd name="connsiteX5" fmla="*/ 1749574 w 2538484"/>
              <a:gd name="connsiteY5" fmla="*/ 1510445 h 1510444"/>
              <a:gd name="connsiteX6" fmla="*/ 1815152 w 2538484"/>
              <a:gd name="connsiteY6" fmla="*/ 1337481 h 1510444"/>
              <a:gd name="connsiteX7" fmla="*/ 2006221 w 2538484"/>
              <a:gd name="connsiteY7" fmla="*/ 1023582 h 1510444"/>
              <a:gd name="connsiteX8" fmla="*/ 2210937 w 2538484"/>
              <a:gd name="connsiteY8" fmla="*/ 1201003 h 1510444"/>
              <a:gd name="connsiteX9" fmla="*/ 2538484 w 2538484"/>
              <a:gd name="connsiteY9" fmla="*/ 0 h 1510444"/>
              <a:gd name="connsiteX0" fmla="*/ 0 w 2538484"/>
              <a:gd name="connsiteY0" fmla="*/ 109182 h 1510446"/>
              <a:gd name="connsiteX1" fmla="*/ 300251 w 2538484"/>
              <a:gd name="connsiteY1" fmla="*/ 573206 h 1510446"/>
              <a:gd name="connsiteX2" fmla="*/ 614149 w 2538484"/>
              <a:gd name="connsiteY2" fmla="*/ 327547 h 1510446"/>
              <a:gd name="connsiteX3" fmla="*/ 1050878 w 2538484"/>
              <a:gd name="connsiteY3" fmla="*/ 709684 h 1510446"/>
              <a:gd name="connsiteX4" fmla="*/ 1337481 w 2538484"/>
              <a:gd name="connsiteY4" fmla="*/ 95535 h 1510446"/>
              <a:gd name="connsiteX5" fmla="*/ 1749574 w 2538484"/>
              <a:gd name="connsiteY5" fmla="*/ 1510445 h 1510446"/>
              <a:gd name="connsiteX6" fmla="*/ 1815152 w 2538484"/>
              <a:gd name="connsiteY6" fmla="*/ 1337481 h 1510446"/>
              <a:gd name="connsiteX7" fmla="*/ 2006221 w 2538484"/>
              <a:gd name="connsiteY7" fmla="*/ 1023582 h 1510446"/>
              <a:gd name="connsiteX8" fmla="*/ 2210937 w 2538484"/>
              <a:gd name="connsiteY8" fmla="*/ 1201003 h 1510446"/>
              <a:gd name="connsiteX9" fmla="*/ 2538484 w 2538484"/>
              <a:gd name="connsiteY9" fmla="*/ 0 h 1510446"/>
              <a:gd name="connsiteX0" fmla="*/ 0 w 2538484"/>
              <a:gd name="connsiteY0" fmla="*/ 109182 h 1510444"/>
              <a:gd name="connsiteX1" fmla="*/ 300251 w 2538484"/>
              <a:gd name="connsiteY1" fmla="*/ 573206 h 1510444"/>
              <a:gd name="connsiteX2" fmla="*/ 614149 w 2538484"/>
              <a:gd name="connsiteY2" fmla="*/ 327547 h 1510444"/>
              <a:gd name="connsiteX3" fmla="*/ 1050878 w 2538484"/>
              <a:gd name="connsiteY3" fmla="*/ 709684 h 1510444"/>
              <a:gd name="connsiteX4" fmla="*/ 1337481 w 2538484"/>
              <a:gd name="connsiteY4" fmla="*/ 95535 h 1510444"/>
              <a:gd name="connsiteX5" fmla="*/ 1749574 w 2538484"/>
              <a:gd name="connsiteY5" fmla="*/ 1510445 h 1510444"/>
              <a:gd name="connsiteX6" fmla="*/ 1815152 w 2538484"/>
              <a:gd name="connsiteY6" fmla="*/ 1337481 h 1510444"/>
              <a:gd name="connsiteX7" fmla="*/ 2006221 w 2538484"/>
              <a:gd name="connsiteY7" fmla="*/ 1023582 h 1510444"/>
              <a:gd name="connsiteX8" fmla="*/ 2210937 w 2538484"/>
              <a:gd name="connsiteY8" fmla="*/ 1201003 h 1510444"/>
              <a:gd name="connsiteX9" fmla="*/ 2538484 w 2538484"/>
              <a:gd name="connsiteY9" fmla="*/ 0 h 1510444"/>
              <a:gd name="connsiteX0" fmla="*/ 0 w 2538484"/>
              <a:gd name="connsiteY0" fmla="*/ 109182 h 1510446"/>
              <a:gd name="connsiteX1" fmla="*/ 300251 w 2538484"/>
              <a:gd name="connsiteY1" fmla="*/ 573206 h 1510446"/>
              <a:gd name="connsiteX2" fmla="*/ 614149 w 2538484"/>
              <a:gd name="connsiteY2" fmla="*/ 327547 h 1510446"/>
              <a:gd name="connsiteX3" fmla="*/ 1050878 w 2538484"/>
              <a:gd name="connsiteY3" fmla="*/ 709684 h 1510446"/>
              <a:gd name="connsiteX4" fmla="*/ 1337481 w 2538484"/>
              <a:gd name="connsiteY4" fmla="*/ 95535 h 1510446"/>
              <a:gd name="connsiteX5" fmla="*/ 1749574 w 2538484"/>
              <a:gd name="connsiteY5" fmla="*/ 1510445 h 1510446"/>
              <a:gd name="connsiteX6" fmla="*/ 1815152 w 2538484"/>
              <a:gd name="connsiteY6" fmla="*/ 1337481 h 1510446"/>
              <a:gd name="connsiteX7" fmla="*/ 2006221 w 2538484"/>
              <a:gd name="connsiteY7" fmla="*/ 1023582 h 1510446"/>
              <a:gd name="connsiteX8" fmla="*/ 2210937 w 2538484"/>
              <a:gd name="connsiteY8" fmla="*/ 1201003 h 1510446"/>
              <a:gd name="connsiteX9" fmla="*/ 2538484 w 2538484"/>
              <a:gd name="connsiteY9" fmla="*/ 0 h 1510446"/>
              <a:gd name="connsiteX0" fmla="*/ 0 w 2538484"/>
              <a:gd name="connsiteY0" fmla="*/ 109182 h 1516016"/>
              <a:gd name="connsiteX1" fmla="*/ 300251 w 2538484"/>
              <a:gd name="connsiteY1" fmla="*/ 573206 h 1516016"/>
              <a:gd name="connsiteX2" fmla="*/ 614149 w 2538484"/>
              <a:gd name="connsiteY2" fmla="*/ 327547 h 1516016"/>
              <a:gd name="connsiteX3" fmla="*/ 1050878 w 2538484"/>
              <a:gd name="connsiteY3" fmla="*/ 709684 h 1516016"/>
              <a:gd name="connsiteX4" fmla="*/ 1337481 w 2538484"/>
              <a:gd name="connsiteY4" fmla="*/ 95535 h 1516016"/>
              <a:gd name="connsiteX5" fmla="*/ 1724435 w 2538484"/>
              <a:gd name="connsiteY5" fmla="*/ 1516016 h 1516016"/>
              <a:gd name="connsiteX6" fmla="*/ 1815152 w 2538484"/>
              <a:gd name="connsiteY6" fmla="*/ 1337481 h 1516016"/>
              <a:gd name="connsiteX7" fmla="*/ 2006221 w 2538484"/>
              <a:gd name="connsiteY7" fmla="*/ 1023582 h 1516016"/>
              <a:gd name="connsiteX8" fmla="*/ 2210937 w 2538484"/>
              <a:gd name="connsiteY8" fmla="*/ 1201003 h 1516016"/>
              <a:gd name="connsiteX9" fmla="*/ 2538484 w 2538484"/>
              <a:gd name="connsiteY9" fmla="*/ 0 h 1516016"/>
              <a:gd name="connsiteX0" fmla="*/ 0 w 2538484"/>
              <a:gd name="connsiteY0" fmla="*/ 109182 h 1516016"/>
              <a:gd name="connsiteX1" fmla="*/ 300251 w 2538484"/>
              <a:gd name="connsiteY1" fmla="*/ 573206 h 1516016"/>
              <a:gd name="connsiteX2" fmla="*/ 614149 w 2538484"/>
              <a:gd name="connsiteY2" fmla="*/ 327547 h 1516016"/>
              <a:gd name="connsiteX3" fmla="*/ 1050878 w 2538484"/>
              <a:gd name="connsiteY3" fmla="*/ 709684 h 1516016"/>
              <a:gd name="connsiteX4" fmla="*/ 1337481 w 2538484"/>
              <a:gd name="connsiteY4" fmla="*/ 95535 h 1516016"/>
              <a:gd name="connsiteX5" fmla="*/ 1724435 w 2538484"/>
              <a:gd name="connsiteY5" fmla="*/ 1516016 h 1516016"/>
              <a:gd name="connsiteX6" fmla="*/ 1815152 w 2538484"/>
              <a:gd name="connsiteY6" fmla="*/ 1337481 h 1516016"/>
              <a:gd name="connsiteX7" fmla="*/ 2006221 w 2538484"/>
              <a:gd name="connsiteY7" fmla="*/ 1023582 h 1516016"/>
              <a:gd name="connsiteX8" fmla="*/ 2210937 w 2538484"/>
              <a:gd name="connsiteY8" fmla="*/ 1201003 h 1516016"/>
              <a:gd name="connsiteX9" fmla="*/ 2538484 w 2538484"/>
              <a:gd name="connsiteY9" fmla="*/ 0 h 1516016"/>
              <a:gd name="connsiteX0" fmla="*/ 0 w 2538484"/>
              <a:gd name="connsiteY0" fmla="*/ 109182 h 1516016"/>
              <a:gd name="connsiteX1" fmla="*/ 300251 w 2538484"/>
              <a:gd name="connsiteY1" fmla="*/ 573206 h 1516016"/>
              <a:gd name="connsiteX2" fmla="*/ 614149 w 2538484"/>
              <a:gd name="connsiteY2" fmla="*/ 327547 h 1516016"/>
              <a:gd name="connsiteX3" fmla="*/ 1050878 w 2538484"/>
              <a:gd name="connsiteY3" fmla="*/ 709684 h 1516016"/>
              <a:gd name="connsiteX4" fmla="*/ 1337481 w 2538484"/>
              <a:gd name="connsiteY4" fmla="*/ 95535 h 1516016"/>
              <a:gd name="connsiteX5" fmla="*/ 1724435 w 2538484"/>
              <a:gd name="connsiteY5" fmla="*/ 1516016 h 1516016"/>
              <a:gd name="connsiteX6" fmla="*/ 1815152 w 2538484"/>
              <a:gd name="connsiteY6" fmla="*/ 1337481 h 1516016"/>
              <a:gd name="connsiteX7" fmla="*/ 2006221 w 2538484"/>
              <a:gd name="connsiteY7" fmla="*/ 1023582 h 1516016"/>
              <a:gd name="connsiteX8" fmla="*/ 2210937 w 2538484"/>
              <a:gd name="connsiteY8" fmla="*/ 1201003 h 1516016"/>
              <a:gd name="connsiteX9" fmla="*/ 2538484 w 2538484"/>
              <a:gd name="connsiteY9" fmla="*/ 0 h 1516016"/>
              <a:gd name="connsiteX0" fmla="*/ 0 w 2538484"/>
              <a:gd name="connsiteY0" fmla="*/ 109182 h 1516016"/>
              <a:gd name="connsiteX1" fmla="*/ 300251 w 2538484"/>
              <a:gd name="connsiteY1" fmla="*/ 573206 h 1516016"/>
              <a:gd name="connsiteX2" fmla="*/ 614149 w 2538484"/>
              <a:gd name="connsiteY2" fmla="*/ 327547 h 1516016"/>
              <a:gd name="connsiteX3" fmla="*/ 1050878 w 2538484"/>
              <a:gd name="connsiteY3" fmla="*/ 709684 h 1516016"/>
              <a:gd name="connsiteX4" fmla="*/ 1337481 w 2538484"/>
              <a:gd name="connsiteY4" fmla="*/ 95535 h 1516016"/>
              <a:gd name="connsiteX5" fmla="*/ 1724435 w 2538484"/>
              <a:gd name="connsiteY5" fmla="*/ 1516016 h 1516016"/>
              <a:gd name="connsiteX6" fmla="*/ 1815152 w 2538484"/>
              <a:gd name="connsiteY6" fmla="*/ 1337481 h 1516016"/>
              <a:gd name="connsiteX7" fmla="*/ 2006221 w 2538484"/>
              <a:gd name="connsiteY7" fmla="*/ 1023582 h 1516016"/>
              <a:gd name="connsiteX8" fmla="*/ 2210937 w 2538484"/>
              <a:gd name="connsiteY8" fmla="*/ 1201003 h 1516016"/>
              <a:gd name="connsiteX9" fmla="*/ 2538484 w 2538484"/>
              <a:gd name="connsiteY9" fmla="*/ 0 h 1516016"/>
              <a:gd name="connsiteX0" fmla="*/ 0 w 2538484"/>
              <a:gd name="connsiteY0" fmla="*/ 109182 h 1516016"/>
              <a:gd name="connsiteX1" fmla="*/ 300251 w 2538484"/>
              <a:gd name="connsiteY1" fmla="*/ 573206 h 1516016"/>
              <a:gd name="connsiteX2" fmla="*/ 614149 w 2538484"/>
              <a:gd name="connsiteY2" fmla="*/ 327547 h 1516016"/>
              <a:gd name="connsiteX3" fmla="*/ 1050878 w 2538484"/>
              <a:gd name="connsiteY3" fmla="*/ 709684 h 1516016"/>
              <a:gd name="connsiteX4" fmla="*/ 1337481 w 2538484"/>
              <a:gd name="connsiteY4" fmla="*/ 95535 h 1516016"/>
              <a:gd name="connsiteX5" fmla="*/ 1724435 w 2538484"/>
              <a:gd name="connsiteY5" fmla="*/ 1516016 h 1516016"/>
              <a:gd name="connsiteX6" fmla="*/ 1815152 w 2538484"/>
              <a:gd name="connsiteY6" fmla="*/ 1337481 h 1516016"/>
              <a:gd name="connsiteX7" fmla="*/ 2006221 w 2538484"/>
              <a:gd name="connsiteY7" fmla="*/ 1023582 h 1516016"/>
              <a:gd name="connsiteX8" fmla="*/ 2210937 w 2538484"/>
              <a:gd name="connsiteY8" fmla="*/ 1201003 h 1516016"/>
              <a:gd name="connsiteX9" fmla="*/ 2538484 w 2538484"/>
              <a:gd name="connsiteY9" fmla="*/ 0 h 1516016"/>
              <a:gd name="connsiteX0" fmla="*/ 0 w 2538484"/>
              <a:gd name="connsiteY0" fmla="*/ 109182 h 1516016"/>
              <a:gd name="connsiteX1" fmla="*/ 300251 w 2538484"/>
              <a:gd name="connsiteY1" fmla="*/ 573206 h 1516016"/>
              <a:gd name="connsiteX2" fmla="*/ 614149 w 2538484"/>
              <a:gd name="connsiteY2" fmla="*/ 327547 h 1516016"/>
              <a:gd name="connsiteX3" fmla="*/ 1050878 w 2538484"/>
              <a:gd name="connsiteY3" fmla="*/ 709684 h 1516016"/>
              <a:gd name="connsiteX4" fmla="*/ 1337481 w 2538484"/>
              <a:gd name="connsiteY4" fmla="*/ 95535 h 1516016"/>
              <a:gd name="connsiteX5" fmla="*/ 1724435 w 2538484"/>
              <a:gd name="connsiteY5" fmla="*/ 1516016 h 1516016"/>
              <a:gd name="connsiteX6" fmla="*/ 1815152 w 2538484"/>
              <a:gd name="connsiteY6" fmla="*/ 1337481 h 1516016"/>
              <a:gd name="connsiteX7" fmla="*/ 2006221 w 2538484"/>
              <a:gd name="connsiteY7" fmla="*/ 1023582 h 1516016"/>
              <a:gd name="connsiteX8" fmla="*/ 2210937 w 2538484"/>
              <a:gd name="connsiteY8" fmla="*/ 1201003 h 1516016"/>
              <a:gd name="connsiteX9" fmla="*/ 2538484 w 2538484"/>
              <a:gd name="connsiteY9" fmla="*/ 0 h 1516016"/>
              <a:gd name="connsiteX0" fmla="*/ 0 w 2538484"/>
              <a:gd name="connsiteY0" fmla="*/ 109182 h 1516016"/>
              <a:gd name="connsiteX1" fmla="*/ 300251 w 2538484"/>
              <a:gd name="connsiteY1" fmla="*/ 573206 h 1516016"/>
              <a:gd name="connsiteX2" fmla="*/ 614149 w 2538484"/>
              <a:gd name="connsiteY2" fmla="*/ 327547 h 1516016"/>
              <a:gd name="connsiteX3" fmla="*/ 1050878 w 2538484"/>
              <a:gd name="connsiteY3" fmla="*/ 709684 h 1516016"/>
              <a:gd name="connsiteX4" fmla="*/ 1337481 w 2538484"/>
              <a:gd name="connsiteY4" fmla="*/ 95535 h 1516016"/>
              <a:gd name="connsiteX5" fmla="*/ 1724435 w 2538484"/>
              <a:gd name="connsiteY5" fmla="*/ 1516016 h 1516016"/>
              <a:gd name="connsiteX6" fmla="*/ 1815152 w 2538484"/>
              <a:gd name="connsiteY6" fmla="*/ 1337481 h 1516016"/>
              <a:gd name="connsiteX7" fmla="*/ 2006221 w 2538484"/>
              <a:gd name="connsiteY7" fmla="*/ 1023582 h 1516016"/>
              <a:gd name="connsiteX8" fmla="*/ 2210937 w 2538484"/>
              <a:gd name="connsiteY8" fmla="*/ 1201003 h 1516016"/>
              <a:gd name="connsiteX9" fmla="*/ 2538484 w 2538484"/>
              <a:gd name="connsiteY9" fmla="*/ 0 h 1516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538484" h="1516016">
                <a:moveTo>
                  <a:pt x="0" y="109182"/>
                </a:moveTo>
                <a:cubicBezTo>
                  <a:pt x="98946" y="322997"/>
                  <a:pt x="197893" y="536812"/>
                  <a:pt x="300251" y="573206"/>
                </a:cubicBezTo>
                <a:cubicBezTo>
                  <a:pt x="402609" y="609600"/>
                  <a:pt x="489045" y="304801"/>
                  <a:pt x="614149" y="327547"/>
                </a:cubicBezTo>
                <a:cubicBezTo>
                  <a:pt x="739253" y="350293"/>
                  <a:pt x="930323" y="748353"/>
                  <a:pt x="1050878" y="709684"/>
                </a:cubicBezTo>
                <a:cubicBezTo>
                  <a:pt x="1171433" y="671015"/>
                  <a:pt x="1225222" y="-38854"/>
                  <a:pt x="1337481" y="95535"/>
                </a:cubicBezTo>
                <a:cubicBezTo>
                  <a:pt x="1449741" y="229924"/>
                  <a:pt x="1685672" y="1459477"/>
                  <a:pt x="1724435" y="1516016"/>
                </a:cubicBezTo>
                <a:cubicBezTo>
                  <a:pt x="1766339" y="1472252"/>
                  <a:pt x="1749334" y="1230095"/>
                  <a:pt x="1815152" y="1337481"/>
                </a:cubicBezTo>
                <a:cubicBezTo>
                  <a:pt x="1880970" y="1444867"/>
                  <a:pt x="1940257" y="1046328"/>
                  <a:pt x="2006221" y="1023582"/>
                </a:cubicBezTo>
                <a:cubicBezTo>
                  <a:pt x="2072185" y="1000836"/>
                  <a:pt x="2122227" y="1371600"/>
                  <a:pt x="2210937" y="1201003"/>
                </a:cubicBezTo>
                <a:cubicBezTo>
                  <a:pt x="2299648" y="1030406"/>
                  <a:pt x="2419066" y="515203"/>
                  <a:pt x="2538484" y="0"/>
                </a:cubicBezTo>
              </a:path>
            </a:pathLst>
          </a:custGeom>
          <a:noFill/>
          <a:ln>
            <a:solidFill>
              <a:schemeClr val="accent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Rectangle 44"/>
          <p:cNvSpPr/>
          <p:nvPr/>
        </p:nvSpPr>
        <p:spPr>
          <a:xfrm>
            <a:off x="2269543" y="1547615"/>
            <a:ext cx="303815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Information found by relaxing state variables is fed back to update interaction variables</a:t>
            </a:r>
          </a:p>
        </p:txBody>
      </p:sp>
      <p:sp>
        <p:nvSpPr>
          <p:cNvPr id="48" name="Curved Left Arrow 47"/>
          <p:cNvSpPr/>
          <p:nvPr/>
        </p:nvSpPr>
        <p:spPr>
          <a:xfrm rot="10800000">
            <a:off x="3504074" y="2408980"/>
            <a:ext cx="394087" cy="1275062"/>
          </a:xfrm>
          <a:prstGeom prst="curvedLeftArrow">
            <a:avLst>
              <a:gd name="adj1" fmla="val 41034"/>
              <a:gd name="adj2" fmla="val 147014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5915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32243" t="36375" r="46674" b="25625"/>
          <a:stretch/>
        </p:blipFill>
        <p:spPr>
          <a:xfrm>
            <a:off x="3547871" y="1453243"/>
            <a:ext cx="4783629" cy="484740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621339" y="2009280"/>
            <a:ext cx="302078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Increases basin of good solutions and removes </a:t>
            </a:r>
            <a:r>
              <a:rPr lang="en-GB" dirty="0"/>
              <a:t>small local </a:t>
            </a:r>
            <a:r>
              <a:rPr lang="en-GB" dirty="0" smtClean="0"/>
              <a:t>optima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Increases reliability of finding good solutions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Because enlarges basins in proportion to time visited and time visited is proportional to quality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6673516" y="5470358"/>
            <a:ext cx="0" cy="38501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9326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39"/>
          <p:cNvSpPr txBox="1"/>
          <p:nvPr/>
        </p:nvSpPr>
        <p:spPr>
          <a:xfrm>
            <a:off x="5105718" y="4744779"/>
            <a:ext cx="939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110001</a:t>
            </a:r>
            <a:r>
              <a:rPr lang="en-GB" dirty="0"/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Adaptation </a:t>
            </a:r>
            <a:r>
              <a:rPr lang="en-GB" dirty="0" smtClean="0"/>
              <a:t>by </a:t>
            </a:r>
            <a:r>
              <a:rPr lang="en-GB" dirty="0"/>
              <a:t>induction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5295112" y="1868444"/>
            <a:ext cx="1682232" cy="1066355"/>
            <a:chOff x="3546279" y="2334873"/>
            <a:chExt cx="1682232" cy="1066355"/>
          </a:xfrm>
        </p:grpSpPr>
        <p:sp>
          <p:nvSpPr>
            <p:cNvPr id="13" name="Arc 12"/>
            <p:cNvSpPr/>
            <p:nvPr/>
          </p:nvSpPr>
          <p:spPr>
            <a:xfrm rot="19233166">
              <a:off x="3566065" y="2525432"/>
              <a:ext cx="463964" cy="228623"/>
            </a:xfrm>
            <a:prstGeom prst="arc">
              <a:avLst>
                <a:gd name="adj1" fmla="val 10736346"/>
                <a:gd name="adj2" fmla="val 0"/>
              </a:avLst>
            </a:prstGeom>
            <a:ln w="57150" cap="flat" cmpd="sng" algn="ctr">
              <a:solidFill>
                <a:srgbClr val="0070C0"/>
              </a:solidFill>
              <a:prstDash val="solid"/>
              <a:round/>
              <a:headEnd type="triangle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Arc 13"/>
            <p:cNvSpPr/>
            <p:nvPr/>
          </p:nvSpPr>
          <p:spPr>
            <a:xfrm rot="1663745">
              <a:off x="4498993" y="2700287"/>
              <a:ext cx="435144" cy="220796"/>
            </a:xfrm>
            <a:prstGeom prst="arc">
              <a:avLst>
                <a:gd name="adj1" fmla="val 10736346"/>
                <a:gd name="adj2" fmla="val 0"/>
              </a:avLst>
            </a:prstGeom>
            <a:ln w="57150" cap="flat" cmpd="sng" algn="ctr">
              <a:solidFill>
                <a:srgbClr val="0070C0"/>
              </a:solidFill>
              <a:prstDash val="solid"/>
              <a:round/>
              <a:headEnd type="triangle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Arc 14"/>
            <p:cNvSpPr/>
            <p:nvPr/>
          </p:nvSpPr>
          <p:spPr>
            <a:xfrm rot="2711512">
              <a:off x="4155106" y="2397408"/>
              <a:ext cx="401775" cy="276706"/>
            </a:xfrm>
            <a:prstGeom prst="arc">
              <a:avLst>
                <a:gd name="adj1" fmla="val 10736346"/>
                <a:gd name="adj2" fmla="val 0"/>
              </a:avLst>
            </a:prstGeom>
            <a:ln w="57150" cap="flat" cmpd="sng" algn="ctr">
              <a:solidFill>
                <a:srgbClr val="0070C0"/>
              </a:solidFill>
              <a:prstDash val="solid"/>
              <a:round/>
              <a:headEnd type="triangle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Oval 6"/>
            <p:cNvSpPr/>
            <p:nvPr/>
          </p:nvSpPr>
          <p:spPr>
            <a:xfrm>
              <a:off x="3546279" y="2771800"/>
              <a:ext cx="283979" cy="282248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effectLst>
              <a:innerShdw blurRad="63500" dist="50800" dir="81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2800">
                <a:solidFill>
                  <a:srgbClr val="FFFFFF"/>
                </a:solidFill>
                <a:latin typeface="Arial Narrow"/>
                <a:cs typeface="Arial"/>
              </a:endParaRPr>
            </a:p>
          </p:txBody>
        </p:sp>
        <p:sp>
          <p:nvSpPr>
            <p:cNvPr id="8" name="Oval 7"/>
            <p:cNvSpPr/>
            <p:nvPr/>
          </p:nvSpPr>
          <p:spPr>
            <a:xfrm>
              <a:off x="3973066" y="2345709"/>
              <a:ext cx="283979" cy="282248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effectLst>
              <a:innerShdw blurRad="63500" dist="50800" dir="81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2800">
                <a:solidFill>
                  <a:srgbClr val="FFFFFF"/>
                </a:solidFill>
                <a:latin typeface="Arial Narrow"/>
                <a:cs typeface="Arial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4238669" y="2630676"/>
              <a:ext cx="283979" cy="282248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effectLst>
              <a:innerShdw blurRad="63500" dist="50800" dir="81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2800">
                <a:solidFill>
                  <a:srgbClr val="FFFFFF"/>
                </a:solidFill>
                <a:latin typeface="Arial Narrow"/>
                <a:cs typeface="Arial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3981423" y="3118980"/>
              <a:ext cx="283979" cy="282248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effectLst>
              <a:innerShdw blurRad="63500" dist="50800" dir="81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2800">
                <a:solidFill>
                  <a:srgbClr val="FFFFFF"/>
                </a:solidFill>
                <a:latin typeface="Arial Narrow"/>
                <a:cs typeface="Arial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4826040" y="2366944"/>
              <a:ext cx="283979" cy="282248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effectLst>
              <a:innerShdw blurRad="63500" dist="50800" dir="81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2800">
                <a:solidFill>
                  <a:srgbClr val="FFFFFF"/>
                </a:solidFill>
                <a:latin typeface="Arial Narrow"/>
                <a:cs typeface="Arial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4834135" y="2893877"/>
              <a:ext cx="283979" cy="282248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effectLst>
              <a:innerShdw blurRad="63500" dist="50800" dir="81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2800">
                <a:solidFill>
                  <a:srgbClr val="FFFFFF"/>
                </a:solidFill>
                <a:latin typeface="Arial Narrow"/>
                <a:cs typeface="Arial"/>
              </a:endParaRPr>
            </a:p>
          </p:txBody>
        </p:sp>
        <p:sp>
          <p:nvSpPr>
            <p:cNvPr id="16" name="Arc 15"/>
            <p:cNvSpPr/>
            <p:nvPr/>
          </p:nvSpPr>
          <p:spPr>
            <a:xfrm rot="20650056" flipV="1">
              <a:off x="3796814" y="2774719"/>
              <a:ext cx="463964" cy="228623"/>
            </a:xfrm>
            <a:prstGeom prst="arc">
              <a:avLst>
                <a:gd name="adj1" fmla="val 10736346"/>
                <a:gd name="adj2" fmla="val 0"/>
              </a:avLst>
            </a:prstGeom>
            <a:ln w="57150" cap="flat" cmpd="sng" algn="ctr">
              <a:solidFill>
                <a:srgbClr val="FF0000"/>
              </a:solidFill>
              <a:prstDash val="solid"/>
              <a:round/>
              <a:headEnd type="triangle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Arc 16"/>
            <p:cNvSpPr/>
            <p:nvPr/>
          </p:nvSpPr>
          <p:spPr>
            <a:xfrm rot="18909877" flipV="1">
              <a:off x="4138684" y="2896182"/>
              <a:ext cx="832314" cy="45719"/>
            </a:xfrm>
            <a:prstGeom prst="arc">
              <a:avLst>
                <a:gd name="adj1" fmla="val 10736346"/>
                <a:gd name="adj2" fmla="val 0"/>
              </a:avLst>
            </a:prstGeom>
            <a:ln w="6350" cap="flat" cmpd="sng" algn="ctr">
              <a:solidFill>
                <a:srgbClr val="FF0000"/>
              </a:solidFill>
              <a:prstDash val="solid"/>
              <a:round/>
              <a:headEnd type="triangle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Arc 17"/>
            <p:cNvSpPr/>
            <p:nvPr/>
          </p:nvSpPr>
          <p:spPr>
            <a:xfrm rot="20338851" flipV="1">
              <a:off x="4232918" y="3164936"/>
              <a:ext cx="627506" cy="68871"/>
            </a:xfrm>
            <a:prstGeom prst="arc">
              <a:avLst>
                <a:gd name="adj1" fmla="val 10736346"/>
                <a:gd name="adj2" fmla="val 0"/>
              </a:avLst>
            </a:prstGeom>
            <a:ln w="6350" cap="flat" cmpd="sng" algn="ctr">
              <a:solidFill>
                <a:srgbClr val="FF0000"/>
              </a:solidFill>
              <a:prstDash val="solid"/>
              <a:round/>
              <a:headEnd type="triangle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Arc 18"/>
            <p:cNvSpPr/>
            <p:nvPr/>
          </p:nvSpPr>
          <p:spPr>
            <a:xfrm rot="20702296">
              <a:off x="3775725" y="2600477"/>
              <a:ext cx="1072260" cy="171116"/>
            </a:xfrm>
            <a:prstGeom prst="arc">
              <a:avLst>
                <a:gd name="adj1" fmla="val 10736346"/>
                <a:gd name="adj2" fmla="val 0"/>
              </a:avLst>
            </a:prstGeom>
            <a:ln w="9525" cap="flat" cmpd="sng" algn="ctr">
              <a:solidFill>
                <a:srgbClr val="0070C0"/>
              </a:solidFill>
              <a:prstDash val="solid"/>
              <a:round/>
              <a:headEnd type="triangle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Arc 19"/>
            <p:cNvSpPr/>
            <p:nvPr/>
          </p:nvSpPr>
          <p:spPr>
            <a:xfrm rot="5053259">
              <a:off x="4900541" y="2697020"/>
              <a:ext cx="435144" cy="220796"/>
            </a:xfrm>
            <a:prstGeom prst="arc">
              <a:avLst>
                <a:gd name="adj1" fmla="val 10736346"/>
                <a:gd name="adj2" fmla="val 0"/>
              </a:avLst>
            </a:prstGeom>
            <a:ln w="57150" cap="flat" cmpd="sng" algn="ctr">
              <a:solidFill>
                <a:srgbClr val="0070C0"/>
              </a:solidFill>
              <a:prstDash val="solid"/>
              <a:round/>
              <a:headEnd type="triangle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5" name="Freeform 24"/>
          <p:cNvSpPr/>
          <p:nvPr/>
        </p:nvSpPr>
        <p:spPr>
          <a:xfrm>
            <a:off x="4139036" y="3304966"/>
            <a:ext cx="2538484" cy="1350057"/>
          </a:xfrm>
          <a:custGeom>
            <a:avLst/>
            <a:gdLst>
              <a:gd name="connsiteX0" fmla="*/ 0 w 2538484"/>
              <a:gd name="connsiteY0" fmla="*/ 109182 h 1370015"/>
              <a:gd name="connsiteX1" fmla="*/ 300251 w 2538484"/>
              <a:gd name="connsiteY1" fmla="*/ 573206 h 1370015"/>
              <a:gd name="connsiteX2" fmla="*/ 614149 w 2538484"/>
              <a:gd name="connsiteY2" fmla="*/ 327547 h 1370015"/>
              <a:gd name="connsiteX3" fmla="*/ 1050878 w 2538484"/>
              <a:gd name="connsiteY3" fmla="*/ 709684 h 1370015"/>
              <a:gd name="connsiteX4" fmla="*/ 1337481 w 2538484"/>
              <a:gd name="connsiteY4" fmla="*/ 95535 h 1370015"/>
              <a:gd name="connsiteX5" fmla="*/ 1815152 w 2538484"/>
              <a:gd name="connsiteY5" fmla="*/ 1337481 h 1370015"/>
              <a:gd name="connsiteX6" fmla="*/ 2006221 w 2538484"/>
              <a:gd name="connsiteY6" fmla="*/ 1023582 h 1370015"/>
              <a:gd name="connsiteX7" fmla="*/ 2210937 w 2538484"/>
              <a:gd name="connsiteY7" fmla="*/ 1201003 h 1370015"/>
              <a:gd name="connsiteX8" fmla="*/ 2538484 w 2538484"/>
              <a:gd name="connsiteY8" fmla="*/ 0 h 1370015"/>
              <a:gd name="connsiteX0" fmla="*/ 0 w 2538484"/>
              <a:gd name="connsiteY0" fmla="*/ 109182 h 1353124"/>
              <a:gd name="connsiteX1" fmla="*/ 300251 w 2538484"/>
              <a:gd name="connsiteY1" fmla="*/ 573206 h 1353124"/>
              <a:gd name="connsiteX2" fmla="*/ 614149 w 2538484"/>
              <a:gd name="connsiteY2" fmla="*/ 327547 h 1353124"/>
              <a:gd name="connsiteX3" fmla="*/ 1050878 w 2538484"/>
              <a:gd name="connsiteY3" fmla="*/ 709684 h 1353124"/>
              <a:gd name="connsiteX4" fmla="*/ 1337481 w 2538484"/>
              <a:gd name="connsiteY4" fmla="*/ 439021 h 1353124"/>
              <a:gd name="connsiteX5" fmla="*/ 1815152 w 2538484"/>
              <a:gd name="connsiteY5" fmla="*/ 1337481 h 1353124"/>
              <a:gd name="connsiteX6" fmla="*/ 2006221 w 2538484"/>
              <a:gd name="connsiteY6" fmla="*/ 1023582 h 1353124"/>
              <a:gd name="connsiteX7" fmla="*/ 2210937 w 2538484"/>
              <a:gd name="connsiteY7" fmla="*/ 1201003 h 1353124"/>
              <a:gd name="connsiteX8" fmla="*/ 2538484 w 2538484"/>
              <a:gd name="connsiteY8" fmla="*/ 0 h 1353124"/>
              <a:gd name="connsiteX0" fmla="*/ 0 w 2538484"/>
              <a:gd name="connsiteY0" fmla="*/ 109182 h 1342779"/>
              <a:gd name="connsiteX1" fmla="*/ 300251 w 2538484"/>
              <a:gd name="connsiteY1" fmla="*/ 573206 h 1342779"/>
              <a:gd name="connsiteX2" fmla="*/ 614149 w 2538484"/>
              <a:gd name="connsiteY2" fmla="*/ 327547 h 1342779"/>
              <a:gd name="connsiteX3" fmla="*/ 1050878 w 2538484"/>
              <a:gd name="connsiteY3" fmla="*/ 709684 h 1342779"/>
              <a:gd name="connsiteX4" fmla="*/ 1337481 w 2538484"/>
              <a:gd name="connsiteY4" fmla="*/ 439021 h 1342779"/>
              <a:gd name="connsiteX5" fmla="*/ 1695707 w 2538484"/>
              <a:gd name="connsiteY5" fmla="*/ 1160821 h 1342779"/>
              <a:gd name="connsiteX6" fmla="*/ 1815152 w 2538484"/>
              <a:gd name="connsiteY6" fmla="*/ 1337481 h 1342779"/>
              <a:gd name="connsiteX7" fmla="*/ 2006221 w 2538484"/>
              <a:gd name="connsiteY7" fmla="*/ 1023582 h 1342779"/>
              <a:gd name="connsiteX8" fmla="*/ 2210937 w 2538484"/>
              <a:gd name="connsiteY8" fmla="*/ 1201003 h 1342779"/>
              <a:gd name="connsiteX9" fmla="*/ 2538484 w 2538484"/>
              <a:gd name="connsiteY9" fmla="*/ 0 h 1342779"/>
              <a:gd name="connsiteX0" fmla="*/ 0 w 2538484"/>
              <a:gd name="connsiteY0" fmla="*/ 109182 h 1412104"/>
              <a:gd name="connsiteX1" fmla="*/ 300251 w 2538484"/>
              <a:gd name="connsiteY1" fmla="*/ 573206 h 1412104"/>
              <a:gd name="connsiteX2" fmla="*/ 614149 w 2538484"/>
              <a:gd name="connsiteY2" fmla="*/ 327547 h 1412104"/>
              <a:gd name="connsiteX3" fmla="*/ 1050878 w 2538484"/>
              <a:gd name="connsiteY3" fmla="*/ 709684 h 1412104"/>
              <a:gd name="connsiteX4" fmla="*/ 1337481 w 2538484"/>
              <a:gd name="connsiteY4" fmla="*/ 439021 h 1412104"/>
              <a:gd name="connsiteX5" fmla="*/ 1680634 w 2538484"/>
              <a:gd name="connsiteY5" fmla="*/ 1330075 h 1412104"/>
              <a:gd name="connsiteX6" fmla="*/ 1815152 w 2538484"/>
              <a:gd name="connsiteY6" fmla="*/ 1337481 h 1412104"/>
              <a:gd name="connsiteX7" fmla="*/ 2006221 w 2538484"/>
              <a:gd name="connsiteY7" fmla="*/ 1023582 h 1412104"/>
              <a:gd name="connsiteX8" fmla="*/ 2210937 w 2538484"/>
              <a:gd name="connsiteY8" fmla="*/ 1201003 h 1412104"/>
              <a:gd name="connsiteX9" fmla="*/ 2538484 w 2538484"/>
              <a:gd name="connsiteY9" fmla="*/ 0 h 1412104"/>
              <a:gd name="connsiteX0" fmla="*/ 0 w 2538484"/>
              <a:gd name="connsiteY0" fmla="*/ 109182 h 1348529"/>
              <a:gd name="connsiteX1" fmla="*/ 300251 w 2538484"/>
              <a:gd name="connsiteY1" fmla="*/ 573206 h 1348529"/>
              <a:gd name="connsiteX2" fmla="*/ 614149 w 2538484"/>
              <a:gd name="connsiteY2" fmla="*/ 327547 h 1348529"/>
              <a:gd name="connsiteX3" fmla="*/ 1050878 w 2538484"/>
              <a:gd name="connsiteY3" fmla="*/ 709684 h 1348529"/>
              <a:gd name="connsiteX4" fmla="*/ 1337481 w 2538484"/>
              <a:gd name="connsiteY4" fmla="*/ 439021 h 1348529"/>
              <a:gd name="connsiteX5" fmla="*/ 1680634 w 2538484"/>
              <a:gd name="connsiteY5" fmla="*/ 1330075 h 1348529"/>
              <a:gd name="connsiteX6" fmla="*/ 1815152 w 2538484"/>
              <a:gd name="connsiteY6" fmla="*/ 1337481 h 1348529"/>
              <a:gd name="connsiteX7" fmla="*/ 2006221 w 2538484"/>
              <a:gd name="connsiteY7" fmla="*/ 1023582 h 1348529"/>
              <a:gd name="connsiteX8" fmla="*/ 2210937 w 2538484"/>
              <a:gd name="connsiteY8" fmla="*/ 1201003 h 1348529"/>
              <a:gd name="connsiteX9" fmla="*/ 2538484 w 2538484"/>
              <a:gd name="connsiteY9" fmla="*/ 0 h 1348529"/>
              <a:gd name="connsiteX0" fmla="*/ 0 w 2538484"/>
              <a:gd name="connsiteY0" fmla="*/ 109182 h 1352613"/>
              <a:gd name="connsiteX1" fmla="*/ 300251 w 2538484"/>
              <a:gd name="connsiteY1" fmla="*/ 573206 h 1352613"/>
              <a:gd name="connsiteX2" fmla="*/ 614149 w 2538484"/>
              <a:gd name="connsiteY2" fmla="*/ 327547 h 1352613"/>
              <a:gd name="connsiteX3" fmla="*/ 1050878 w 2538484"/>
              <a:gd name="connsiteY3" fmla="*/ 709684 h 1352613"/>
              <a:gd name="connsiteX4" fmla="*/ 1337481 w 2538484"/>
              <a:gd name="connsiteY4" fmla="*/ 439021 h 1352613"/>
              <a:gd name="connsiteX5" fmla="*/ 1680634 w 2538484"/>
              <a:gd name="connsiteY5" fmla="*/ 1330075 h 1352613"/>
              <a:gd name="connsiteX6" fmla="*/ 1815152 w 2538484"/>
              <a:gd name="connsiteY6" fmla="*/ 1337481 h 1352613"/>
              <a:gd name="connsiteX7" fmla="*/ 2006221 w 2538484"/>
              <a:gd name="connsiteY7" fmla="*/ 1023582 h 1352613"/>
              <a:gd name="connsiteX8" fmla="*/ 2210937 w 2538484"/>
              <a:gd name="connsiteY8" fmla="*/ 1201003 h 1352613"/>
              <a:gd name="connsiteX9" fmla="*/ 2538484 w 2538484"/>
              <a:gd name="connsiteY9" fmla="*/ 0 h 1352613"/>
              <a:gd name="connsiteX0" fmla="*/ 0 w 2538484"/>
              <a:gd name="connsiteY0" fmla="*/ 109182 h 1352613"/>
              <a:gd name="connsiteX1" fmla="*/ 300251 w 2538484"/>
              <a:gd name="connsiteY1" fmla="*/ 573206 h 1352613"/>
              <a:gd name="connsiteX2" fmla="*/ 614149 w 2538484"/>
              <a:gd name="connsiteY2" fmla="*/ 327547 h 1352613"/>
              <a:gd name="connsiteX3" fmla="*/ 1050878 w 2538484"/>
              <a:gd name="connsiteY3" fmla="*/ 709684 h 1352613"/>
              <a:gd name="connsiteX4" fmla="*/ 1337481 w 2538484"/>
              <a:gd name="connsiteY4" fmla="*/ 439021 h 1352613"/>
              <a:gd name="connsiteX5" fmla="*/ 1680634 w 2538484"/>
              <a:gd name="connsiteY5" fmla="*/ 1330075 h 1352613"/>
              <a:gd name="connsiteX6" fmla="*/ 1815152 w 2538484"/>
              <a:gd name="connsiteY6" fmla="*/ 1337481 h 1352613"/>
              <a:gd name="connsiteX7" fmla="*/ 2006221 w 2538484"/>
              <a:gd name="connsiteY7" fmla="*/ 1023582 h 1352613"/>
              <a:gd name="connsiteX8" fmla="*/ 2210937 w 2538484"/>
              <a:gd name="connsiteY8" fmla="*/ 1201003 h 1352613"/>
              <a:gd name="connsiteX9" fmla="*/ 2538484 w 2538484"/>
              <a:gd name="connsiteY9" fmla="*/ 0 h 1352613"/>
              <a:gd name="connsiteX0" fmla="*/ 0 w 2538484"/>
              <a:gd name="connsiteY0" fmla="*/ 109182 h 1355884"/>
              <a:gd name="connsiteX1" fmla="*/ 300251 w 2538484"/>
              <a:gd name="connsiteY1" fmla="*/ 573206 h 1355884"/>
              <a:gd name="connsiteX2" fmla="*/ 614149 w 2538484"/>
              <a:gd name="connsiteY2" fmla="*/ 327547 h 1355884"/>
              <a:gd name="connsiteX3" fmla="*/ 1050878 w 2538484"/>
              <a:gd name="connsiteY3" fmla="*/ 709684 h 1355884"/>
              <a:gd name="connsiteX4" fmla="*/ 1337481 w 2538484"/>
              <a:gd name="connsiteY4" fmla="*/ 439021 h 1355884"/>
              <a:gd name="connsiteX5" fmla="*/ 1680634 w 2538484"/>
              <a:gd name="connsiteY5" fmla="*/ 1330075 h 1355884"/>
              <a:gd name="connsiteX6" fmla="*/ 1815152 w 2538484"/>
              <a:gd name="connsiteY6" fmla="*/ 1337481 h 1355884"/>
              <a:gd name="connsiteX7" fmla="*/ 2006221 w 2538484"/>
              <a:gd name="connsiteY7" fmla="*/ 1023582 h 1355884"/>
              <a:gd name="connsiteX8" fmla="*/ 2210937 w 2538484"/>
              <a:gd name="connsiteY8" fmla="*/ 1201003 h 1355884"/>
              <a:gd name="connsiteX9" fmla="*/ 2538484 w 2538484"/>
              <a:gd name="connsiteY9" fmla="*/ 0 h 1355884"/>
              <a:gd name="connsiteX0" fmla="*/ 0 w 2538484"/>
              <a:gd name="connsiteY0" fmla="*/ 109182 h 1337664"/>
              <a:gd name="connsiteX1" fmla="*/ 300251 w 2538484"/>
              <a:gd name="connsiteY1" fmla="*/ 573206 h 1337664"/>
              <a:gd name="connsiteX2" fmla="*/ 614149 w 2538484"/>
              <a:gd name="connsiteY2" fmla="*/ 327547 h 1337664"/>
              <a:gd name="connsiteX3" fmla="*/ 1050878 w 2538484"/>
              <a:gd name="connsiteY3" fmla="*/ 709684 h 1337664"/>
              <a:gd name="connsiteX4" fmla="*/ 1337481 w 2538484"/>
              <a:gd name="connsiteY4" fmla="*/ 439021 h 1337664"/>
              <a:gd name="connsiteX5" fmla="*/ 1680634 w 2538484"/>
              <a:gd name="connsiteY5" fmla="*/ 1330075 h 1337664"/>
              <a:gd name="connsiteX6" fmla="*/ 1815152 w 2538484"/>
              <a:gd name="connsiteY6" fmla="*/ 1337481 h 1337664"/>
              <a:gd name="connsiteX7" fmla="*/ 2006221 w 2538484"/>
              <a:gd name="connsiteY7" fmla="*/ 1023582 h 1337664"/>
              <a:gd name="connsiteX8" fmla="*/ 2210937 w 2538484"/>
              <a:gd name="connsiteY8" fmla="*/ 1201003 h 1337664"/>
              <a:gd name="connsiteX9" fmla="*/ 2538484 w 2538484"/>
              <a:gd name="connsiteY9" fmla="*/ 0 h 1337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538484" h="1337664">
                <a:moveTo>
                  <a:pt x="0" y="109182"/>
                </a:moveTo>
                <a:cubicBezTo>
                  <a:pt x="98946" y="322997"/>
                  <a:pt x="197893" y="536812"/>
                  <a:pt x="300251" y="573206"/>
                </a:cubicBezTo>
                <a:cubicBezTo>
                  <a:pt x="402609" y="609600"/>
                  <a:pt x="489045" y="304801"/>
                  <a:pt x="614149" y="327547"/>
                </a:cubicBezTo>
                <a:cubicBezTo>
                  <a:pt x="739253" y="350293"/>
                  <a:pt x="930323" y="691105"/>
                  <a:pt x="1050878" y="709684"/>
                </a:cubicBezTo>
                <a:cubicBezTo>
                  <a:pt x="1171433" y="728263"/>
                  <a:pt x="1232522" y="335622"/>
                  <a:pt x="1337481" y="439021"/>
                </a:cubicBezTo>
                <a:cubicBezTo>
                  <a:pt x="1442440" y="542420"/>
                  <a:pt x="1601022" y="1309762"/>
                  <a:pt x="1680634" y="1330075"/>
                </a:cubicBezTo>
                <a:cubicBezTo>
                  <a:pt x="1760247" y="1315542"/>
                  <a:pt x="1760888" y="1328827"/>
                  <a:pt x="1815152" y="1337481"/>
                </a:cubicBezTo>
                <a:cubicBezTo>
                  <a:pt x="1869416" y="1346135"/>
                  <a:pt x="1940257" y="1046328"/>
                  <a:pt x="2006221" y="1023582"/>
                </a:cubicBezTo>
                <a:cubicBezTo>
                  <a:pt x="2072185" y="1000836"/>
                  <a:pt x="2122227" y="1371600"/>
                  <a:pt x="2210937" y="1201003"/>
                </a:cubicBezTo>
                <a:cubicBezTo>
                  <a:pt x="2299648" y="1030406"/>
                  <a:pt x="2419066" y="515203"/>
                  <a:pt x="2538484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Oval 25"/>
          <p:cNvSpPr/>
          <p:nvPr/>
        </p:nvSpPr>
        <p:spPr>
          <a:xfrm>
            <a:off x="5088565" y="3865199"/>
            <a:ext cx="150377" cy="15037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44" name="Group 43"/>
          <p:cNvGrpSpPr/>
          <p:nvPr/>
        </p:nvGrpSpPr>
        <p:grpSpPr>
          <a:xfrm>
            <a:off x="4725731" y="4037133"/>
            <a:ext cx="939681" cy="369332"/>
            <a:chOff x="6222590" y="4671759"/>
            <a:chExt cx="939681" cy="369332"/>
          </a:xfrm>
        </p:grpSpPr>
        <p:sp>
          <p:nvSpPr>
            <p:cNvPr id="27" name="TextBox 26"/>
            <p:cNvSpPr txBox="1"/>
            <p:nvPr/>
          </p:nvSpPr>
          <p:spPr>
            <a:xfrm>
              <a:off x="6222590" y="4671759"/>
              <a:ext cx="9396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000001 </a:t>
              </a:r>
            </a:p>
          </p:txBody>
        </p:sp>
        <p:cxnSp>
          <p:nvCxnSpPr>
            <p:cNvPr id="36" name="Straight Connector 35"/>
            <p:cNvCxnSpPr/>
            <p:nvPr/>
          </p:nvCxnSpPr>
          <p:spPr>
            <a:xfrm>
              <a:off x="6672334" y="4690180"/>
              <a:ext cx="0" cy="108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Group 42"/>
          <p:cNvGrpSpPr/>
          <p:nvPr/>
        </p:nvGrpSpPr>
        <p:grpSpPr>
          <a:xfrm>
            <a:off x="4041077" y="3910683"/>
            <a:ext cx="2962638" cy="1450583"/>
            <a:chOff x="5537937" y="4590524"/>
            <a:chExt cx="2962638" cy="1450583"/>
          </a:xfrm>
        </p:grpSpPr>
        <p:sp>
          <p:nvSpPr>
            <p:cNvPr id="28" name="TextBox 27"/>
            <p:cNvSpPr txBox="1"/>
            <p:nvPr/>
          </p:nvSpPr>
          <p:spPr>
            <a:xfrm>
              <a:off x="7012935" y="5671775"/>
              <a:ext cx="9396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110010 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5537937" y="4878493"/>
              <a:ext cx="8867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111101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7560894" y="5399358"/>
              <a:ext cx="9396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001110 </a:t>
              </a:r>
            </a:p>
          </p:txBody>
        </p:sp>
        <p:cxnSp>
          <p:nvCxnSpPr>
            <p:cNvPr id="34" name="Straight Connector 33"/>
            <p:cNvCxnSpPr/>
            <p:nvPr/>
          </p:nvCxnSpPr>
          <p:spPr>
            <a:xfrm>
              <a:off x="7806641" y="5253306"/>
              <a:ext cx="0" cy="216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flipH="1">
              <a:off x="5953647" y="4590524"/>
              <a:ext cx="0" cy="36256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stCxn id="25" idx="6"/>
              <a:endCxn id="28" idx="0"/>
            </p:cNvCxnSpPr>
            <p:nvPr/>
          </p:nvCxnSpPr>
          <p:spPr>
            <a:xfrm>
              <a:off x="7451048" y="5334679"/>
              <a:ext cx="31728" cy="33709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TextBox 45"/>
          <p:cNvSpPr txBox="1"/>
          <p:nvPr/>
        </p:nvSpPr>
        <p:spPr>
          <a:xfrm>
            <a:off x="7629997" y="5525163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sz="3600" dirty="0"/>
          </a:p>
        </p:txBody>
      </p:sp>
      <p:sp>
        <p:nvSpPr>
          <p:cNvPr id="51" name="Right Arrow 50"/>
          <p:cNvSpPr/>
          <p:nvPr/>
        </p:nvSpPr>
        <p:spPr>
          <a:xfrm rot="5934263">
            <a:off x="5981180" y="3137239"/>
            <a:ext cx="696665" cy="2287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/>
          <p:cNvSpPr/>
          <p:nvPr/>
        </p:nvSpPr>
        <p:spPr>
          <a:xfrm>
            <a:off x="2052165" y="5486242"/>
            <a:ext cx="79596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i="1" dirty="0" smtClean="0"/>
              <a:t>And</a:t>
            </a:r>
            <a:r>
              <a:rPr lang="en-GB" sz="2400" dirty="0" smtClean="0"/>
              <a:t> </a:t>
            </a:r>
            <a:r>
              <a:rPr lang="en-GB" sz="2400" dirty="0"/>
              <a:t>for new solutions it hasn’t found before (</a:t>
            </a:r>
            <a:r>
              <a:rPr lang="en-GB" sz="2400" b="1" i="1" dirty="0"/>
              <a:t>generalisation</a:t>
            </a:r>
            <a:r>
              <a:rPr lang="en-GB" sz="2400" dirty="0"/>
              <a:t>)</a:t>
            </a:r>
          </a:p>
        </p:txBody>
      </p:sp>
      <p:cxnSp>
        <p:nvCxnSpPr>
          <p:cNvPr id="41" name="Straight Connector 40"/>
          <p:cNvCxnSpPr/>
          <p:nvPr/>
        </p:nvCxnSpPr>
        <p:spPr>
          <a:xfrm flipH="1">
            <a:off x="5696296" y="4687547"/>
            <a:ext cx="115392" cy="11940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Freeform 44"/>
          <p:cNvSpPr/>
          <p:nvPr/>
        </p:nvSpPr>
        <p:spPr>
          <a:xfrm>
            <a:off x="4132752" y="3358888"/>
            <a:ext cx="2538484" cy="854893"/>
          </a:xfrm>
          <a:custGeom>
            <a:avLst/>
            <a:gdLst>
              <a:gd name="connsiteX0" fmla="*/ 0 w 2538484"/>
              <a:gd name="connsiteY0" fmla="*/ 109182 h 1370015"/>
              <a:gd name="connsiteX1" fmla="*/ 300251 w 2538484"/>
              <a:gd name="connsiteY1" fmla="*/ 573206 h 1370015"/>
              <a:gd name="connsiteX2" fmla="*/ 614149 w 2538484"/>
              <a:gd name="connsiteY2" fmla="*/ 327547 h 1370015"/>
              <a:gd name="connsiteX3" fmla="*/ 1050878 w 2538484"/>
              <a:gd name="connsiteY3" fmla="*/ 709684 h 1370015"/>
              <a:gd name="connsiteX4" fmla="*/ 1337481 w 2538484"/>
              <a:gd name="connsiteY4" fmla="*/ 95535 h 1370015"/>
              <a:gd name="connsiteX5" fmla="*/ 1815152 w 2538484"/>
              <a:gd name="connsiteY5" fmla="*/ 1337481 h 1370015"/>
              <a:gd name="connsiteX6" fmla="*/ 2006221 w 2538484"/>
              <a:gd name="connsiteY6" fmla="*/ 1023582 h 1370015"/>
              <a:gd name="connsiteX7" fmla="*/ 2210937 w 2538484"/>
              <a:gd name="connsiteY7" fmla="*/ 1201003 h 1370015"/>
              <a:gd name="connsiteX8" fmla="*/ 2538484 w 2538484"/>
              <a:gd name="connsiteY8" fmla="*/ 0 h 1370015"/>
              <a:gd name="connsiteX0" fmla="*/ 0 w 2538484"/>
              <a:gd name="connsiteY0" fmla="*/ 109182 h 1347048"/>
              <a:gd name="connsiteX1" fmla="*/ 300251 w 2538484"/>
              <a:gd name="connsiteY1" fmla="*/ 573206 h 1347048"/>
              <a:gd name="connsiteX2" fmla="*/ 614149 w 2538484"/>
              <a:gd name="connsiteY2" fmla="*/ 327547 h 1347048"/>
              <a:gd name="connsiteX3" fmla="*/ 1050878 w 2538484"/>
              <a:gd name="connsiteY3" fmla="*/ 709684 h 1347048"/>
              <a:gd name="connsiteX4" fmla="*/ 1337481 w 2538484"/>
              <a:gd name="connsiteY4" fmla="*/ 95535 h 1347048"/>
              <a:gd name="connsiteX5" fmla="*/ 1724436 w 2538484"/>
              <a:gd name="connsiteY5" fmla="*/ 1153818 h 1347048"/>
              <a:gd name="connsiteX6" fmla="*/ 1815152 w 2538484"/>
              <a:gd name="connsiteY6" fmla="*/ 1337481 h 1347048"/>
              <a:gd name="connsiteX7" fmla="*/ 2006221 w 2538484"/>
              <a:gd name="connsiteY7" fmla="*/ 1023582 h 1347048"/>
              <a:gd name="connsiteX8" fmla="*/ 2210937 w 2538484"/>
              <a:gd name="connsiteY8" fmla="*/ 1201003 h 1347048"/>
              <a:gd name="connsiteX9" fmla="*/ 2538484 w 2538484"/>
              <a:gd name="connsiteY9" fmla="*/ 0 h 1347048"/>
              <a:gd name="connsiteX0" fmla="*/ 0 w 2538484"/>
              <a:gd name="connsiteY0" fmla="*/ 109182 h 1582156"/>
              <a:gd name="connsiteX1" fmla="*/ 300251 w 2538484"/>
              <a:gd name="connsiteY1" fmla="*/ 573206 h 1582156"/>
              <a:gd name="connsiteX2" fmla="*/ 614149 w 2538484"/>
              <a:gd name="connsiteY2" fmla="*/ 327547 h 1582156"/>
              <a:gd name="connsiteX3" fmla="*/ 1050878 w 2538484"/>
              <a:gd name="connsiteY3" fmla="*/ 709684 h 1582156"/>
              <a:gd name="connsiteX4" fmla="*/ 1337481 w 2538484"/>
              <a:gd name="connsiteY4" fmla="*/ 95535 h 1582156"/>
              <a:gd name="connsiteX5" fmla="*/ 1749574 w 2538484"/>
              <a:gd name="connsiteY5" fmla="*/ 1510445 h 1582156"/>
              <a:gd name="connsiteX6" fmla="*/ 1815152 w 2538484"/>
              <a:gd name="connsiteY6" fmla="*/ 1337481 h 1582156"/>
              <a:gd name="connsiteX7" fmla="*/ 2006221 w 2538484"/>
              <a:gd name="connsiteY7" fmla="*/ 1023582 h 1582156"/>
              <a:gd name="connsiteX8" fmla="*/ 2210937 w 2538484"/>
              <a:gd name="connsiteY8" fmla="*/ 1201003 h 1582156"/>
              <a:gd name="connsiteX9" fmla="*/ 2538484 w 2538484"/>
              <a:gd name="connsiteY9" fmla="*/ 0 h 1582156"/>
              <a:gd name="connsiteX0" fmla="*/ 0 w 2538484"/>
              <a:gd name="connsiteY0" fmla="*/ 109182 h 1510446"/>
              <a:gd name="connsiteX1" fmla="*/ 300251 w 2538484"/>
              <a:gd name="connsiteY1" fmla="*/ 573206 h 1510446"/>
              <a:gd name="connsiteX2" fmla="*/ 614149 w 2538484"/>
              <a:gd name="connsiteY2" fmla="*/ 327547 h 1510446"/>
              <a:gd name="connsiteX3" fmla="*/ 1050878 w 2538484"/>
              <a:gd name="connsiteY3" fmla="*/ 709684 h 1510446"/>
              <a:gd name="connsiteX4" fmla="*/ 1337481 w 2538484"/>
              <a:gd name="connsiteY4" fmla="*/ 95535 h 1510446"/>
              <a:gd name="connsiteX5" fmla="*/ 1749574 w 2538484"/>
              <a:gd name="connsiteY5" fmla="*/ 1510445 h 1510446"/>
              <a:gd name="connsiteX6" fmla="*/ 1815152 w 2538484"/>
              <a:gd name="connsiteY6" fmla="*/ 1337481 h 1510446"/>
              <a:gd name="connsiteX7" fmla="*/ 2006221 w 2538484"/>
              <a:gd name="connsiteY7" fmla="*/ 1023582 h 1510446"/>
              <a:gd name="connsiteX8" fmla="*/ 2210937 w 2538484"/>
              <a:gd name="connsiteY8" fmla="*/ 1201003 h 1510446"/>
              <a:gd name="connsiteX9" fmla="*/ 2538484 w 2538484"/>
              <a:gd name="connsiteY9" fmla="*/ 0 h 1510446"/>
              <a:gd name="connsiteX0" fmla="*/ 0 w 2538484"/>
              <a:gd name="connsiteY0" fmla="*/ 109182 h 1510444"/>
              <a:gd name="connsiteX1" fmla="*/ 300251 w 2538484"/>
              <a:gd name="connsiteY1" fmla="*/ 573206 h 1510444"/>
              <a:gd name="connsiteX2" fmla="*/ 614149 w 2538484"/>
              <a:gd name="connsiteY2" fmla="*/ 327547 h 1510444"/>
              <a:gd name="connsiteX3" fmla="*/ 1050878 w 2538484"/>
              <a:gd name="connsiteY3" fmla="*/ 709684 h 1510444"/>
              <a:gd name="connsiteX4" fmla="*/ 1337481 w 2538484"/>
              <a:gd name="connsiteY4" fmla="*/ 95535 h 1510444"/>
              <a:gd name="connsiteX5" fmla="*/ 1749574 w 2538484"/>
              <a:gd name="connsiteY5" fmla="*/ 1510445 h 1510444"/>
              <a:gd name="connsiteX6" fmla="*/ 1815152 w 2538484"/>
              <a:gd name="connsiteY6" fmla="*/ 1337481 h 1510444"/>
              <a:gd name="connsiteX7" fmla="*/ 2006221 w 2538484"/>
              <a:gd name="connsiteY7" fmla="*/ 1023582 h 1510444"/>
              <a:gd name="connsiteX8" fmla="*/ 2210937 w 2538484"/>
              <a:gd name="connsiteY8" fmla="*/ 1201003 h 1510444"/>
              <a:gd name="connsiteX9" fmla="*/ 2538484 w 2538484"/>
              <a:gd name="connsiteY9" fmla="*/ 0 h 1510444"/>
              <a:gd name="connsiteX0" fmla="*/ 0 w 2538484"/>
              <a:gd name="connsiteY0" fmla="*/ 109182 h 1510446"/>
              <a:gd name="connsiteX1" fmla="*/ 300251 w 2538484"/>
              <a:gd name="connsiteY1" fmla="*/ 573206 h 1510446"/>
              <a:gd name="connsiteX2" fmla="*/ 614149 w 2538484"/>
              <a:gd name="connsiteY2" fmla="*/ 327547 h 1510446"/>
              <a:gd name="connsiteX3" fmla="*/ 1050878 w 2538484"/>
              <a:gd name="connsiteY3" fmla="*/ 709684 h 1510446"/>
              <a:gd name="connsiteX4" fmla="*/ 1337481 w 2538484"/>
              <a:gd name="connsiteY4" fmla="*/ 95535 h 1510446"/>
              <a:gd name="connsiteX5" fmla="*/ 1749574 w 2538484"/>
              <a:gd name="connsiteY5" fmla="*/ 1510445 h 1510446"/>
              <a:gd name="connsiteX6" fmla="*/ 1815152 w 2538484"/>
              <a:gd name="connsiteY6" fmla="*/ 1337481 h 1510446"/>
              <a:gd name="connsiteX7" fmla="*/ 2006221 w 2538484"/>
              <a:gd name="connsiteY7" fmla="*/ 1023582 h 1510446"/>
              <a:gd name="connsiteX8" fmla="*/ 2210937 w 2538484"/>
              <a:gd name="connsiteY8" fmla="*/ 1201003 h 1510446"/>
              <a:gd name="connsiteX9" fmla="*/ 2538484 w 2538484"/>
              <a:gd name="connsiteY9" fmla="*/ 0 h 1510446"/>
              <a:gd name="connsiteX0" fmla="*/ 0 w 2538484"/>
              <a:gd name="connsiteY0" fmla="*/ 109182 h 1510444"/>
              <a:gd name="connsiteX1" fmla="*/ 300251 w 2538484"/>
              <a:gd name="connsiteY1" fmla="*/ 573206 h 1510444"/>
              <a:gd name="connsiteX2" fmla="*/ 614149 w 2538484"/>
              <a:gd name="connsiteY2" fmla="*/ 327547 h 1510444"/>
              <a:gd name="connsiteX3" fmla="*/ 1050878 w 2538484"/>
              <a:gd name="connsiteY3" fmla="*/ 709684 h 1510444"/>
              <a:gd name="connsiteX4" fmla="*/ 1337481 w 2538484"/>
              <a:gd name="connsiteY4" fmla="*/ 95535 h 1510444"/>
              <a:gd name="connsiteX5" fmla="*/ 1749574 w 2538484"/>
              <a:gd name="connsiteY5" fmla="*/ 1510445 h 1510444"/>
              <a:gd name="connsiteX6" fmla="*/ 1815152 w 2538484"/>
              <a:gd name="connsiteY6" fmla="*/ 1337481 h 1510444"/>
              <a:gd name="connsiteX7" fmla="*/ 2006221 w 2538484"/>
              <a:gd name="connsiteY7" fmla="*/ 1023582 h 1510444"/>
              <a:gd name="connsiteX8" fmla="*/ 2210937 w 2538484"/>
              <a:gd name="connsiteY8" fmla="*/ 1201003 h 1510444"/>
              <a:gd name="connsiteX9" fmla="*/ 2538484 w 2538484"/>
              <a:gd name="connsiteY9" fmla="*/ 0 h 1510444"/>
              <a:gd name="connsiteX0" fmla="*/ 0 w 2538484"/>
              <a:gd name="connsiteY0" fmla="*/ 109182 h 1510446"/>
              <a:gd name="connsiteX1" fmla="*/ 300251 w 2538484"/>
              <a:gd name="connsiteY1" fmla="*/ 573206 h 1510446"/>
              <a:gd name="connsiteX2" fmla="*/ 614149 w 2538484"/>
              <a:gd name="connsiteY2" fmla="*/ 327547 h 1510446"/>
              <a:gd name="connsiteX3" fmla="*/ 1050878 w 2538484"/>
              <a:gd name="connsiteY3" fmla="*/ 709684 h 1510446"/>
              <a:gd name="connsiteX4" fmla="*/ 1337481 w 2538484"/>
              <a:gd name="connsiteY4" fmla="*/ 95535 h 1510446"/>
              <a:gd name="connsiteX5" fmla="*/ 1749574 w 2538484"/>
              <a:gd name="connsiteY5" fmla="*/ 1510445 h 1510446"/>
              <a:gd name="connsiteX6" fmla="*/ 1815152 w 2538484"/>
              <a:gd name="connsiteY6" fmla="*/ 1337481 h 1510446"/>
              <a:gd name="connsiteX7" fmla="*/ 2006221 w 2538484"/>
              <a:gd name="connsiteY7" fmla="*/ 1023582 h 1510446"/>
              <a:gd name="connsiteX8" fmla="*/ 2210937 w 2538484"/>
              <a:gd name="connsiteY8" fmla="*/ 1201003 h 1510446"/>
              <a:gd name="connsiteX9" fmla="*/ 2538484 w 2538484"/>
              <a:gd name="connsiteY9" fmla="*/ 0 h 1510446"/>
              <a:gd name="connsiteX0" fmla="*/ 0 w 2538484"/>
              <a:gd name="connsiteY0" fmla="*/ 109182 h 1516016"/>
              <a:gd name="connsiteX1" fmla="*/ 300251 w 2538484"/>
              <a:gd name="connsiteY1" fmla="*/ 573206 h 1516016"/>
              <a:gd name="connsiteX2" fmla="*/ 614149 w 2538484"/>
              <a:gd name="connsiteY2" fmla="*/ 327547 h 1516016"/>
              <a:gd name="connsiteX3" fmla="*/ 1050878 w 2538484"/>
              <a:gd name="connsiteY3" fmla="*/ 709684 h 1516016"/>
              <a:gd name="connsiteX4" fmla="*/ 1337481 w 2538484"/>
              <a:gd name="connsiteY4" fmla="*/ 95535 h 1516016"/>
              <a:gd name="connsiteX5" fmla="*/ 1724435 w 2538484"/>
              <a:gd name="connsiteY5" fmla="*/ 1516016 h 1516016"/>
              <a:gd name="connsiteX6" fmla="*/ 1815152 w 2538484"/>
              <a:gd name="connsiteY6" fmla="*/ 1337481 h 1516016"/>
              <a:gd name="connsiteX7" fmla="*/ 2006221 w 2538484"/>
              <a:gd name="connsiteY7" fmla="*/ 1023582 h 1516016"/>
              <a:gd name="connsiteX8" fmla="*/ 2210937 w 2538484"/>
              <a:gd name="connsiteY8" fmla="*/ 1201003 h 1516016"/>
              <a:gd name="connsiteX9" fmla="*/ 2538484 w 2538484"/>
              <a:gd name="connsiteY9" fmla="*/ 0 h 1516016"/>
              <a:gd name="connsiteX0" fmla="*/ 0 w 2538484"/>
              <a:gd name="connsiteY0" fmla="*/ 109182 h 1516016"/>
              <a:gd name="connsiteX1" fmla="*/ 300251 w 2538484"/>
              <a:gd name="connsiteY1" fmla="*/ 573206 h 1516016"/>
              <a:gd name="connsiteX2" fmla="*/ 614149 w 2538484"/>
              <a:gd name="connsiteY2" fmla="*/ 327547 h 1516016"/>
              <a:gd name="connsiteX3" fmla="*/ 1050878 w 2538484"/>
              <a:gd name="connsiteY3" fmla="*/ 709684 h 1516016"/>
              <a:gd name="connsiteX4" fmla="*/ 1337481 w 2538484"/>
              <a:gd name="connsiteY4" fmla="*/ 95535 h 1516016"/>
              <a:gd name="connsiteX5" fmla="*/ 1724435 w 2538484"/>
              <a:gd name="connsiteY5" fmla="*/ 1516016 h 1516016"/>
              <a:gd name="connsiteX6" fmla="*/ 1815152 w 2538484"/>
              <a:gd name="connsiteY6" fmla="*/ 1337481 h 1516016"/>
              <a:gd name="connsiteX7" fmla="*/ 2006221 w 2538484"/>
              <a:gd name="connsiteY7" fmla="*/ 1023582 h 1516016"/>
              <a:gd name="connsiteX8" fmla="*/ 2210937 w 2538484"/>
              <a:gd name="connsiteY8" fmla="*/ 1201003 h 1516016"/>
              <a:gd name="connsiteX9" fmla="*/ 2538484 w 2538484"/>
              <a:gd name="connsiteY9" fmla="*/ 0 h 1516016"/>
              <a:gd name="connsiteX0" fmla="*/ 0 w 2538484"/>
              <a:gd name="connsiteY0" fmla="*/ 109182 h 1516016"/>
              <a:gd name="connsiteX1" fmla="*/ 300251 w 2538484"/>
              <a:gd name="connsiteY1" fmla="*/ 573206 h 1516016"/>
              <a:gd name="connsiteX2" fmla="*/ 614149 w 2538484"/>
              <a:gd name="connsiteY2" fmla="*/ 327547 h 1516016"/>
              <a:gd name="connsiteX3" fmla="*/ 1050878 w 2538484"/>
              <a:gd name="connsiteY3" fmla="*/ 709684 h 1516016"/>
              <a:gd name="connsiteX4" fmla="*/ 1337481 w 2538484"/>
              <a:gd name="connsiteY4" fmla="*/ 95535 h 1516016"/>
              <a:gd name="connsiteX5" fmla="*/ 1724435 w 2538484"/>
              <a:gd name="connsiteY5" fmla="*/ 1516016 h 1516016"/>
              <a:gd name="connsiteX6" fmla="*/ 1815152 w 2538484"/>
              <a:gd name="connsiteY6" fmla="*/ 1337481 h 1516016"/>
              <a:gd name="connsiteX7" fmla="*/ 2006221 w 2538484"/>
              <a:gd name="connsiteY7" fmla="*/ 1023582 h 1516016"/>
              <a:gd name="connsiteX8" fmla="*/ 2210937 w 2538484"/>
              <a:gd name="connsiteY8" fmla="*/ 1201003 h 1516016"/>
              <a:gd name="connsiteX9" fmla="*/ 2538484 w 2538484"/>
              <a:gd name="connsiteY9" fmla="*/ 0 h 1516016"/>
              <a:gd name="connsiteX0" fmla="*/ 0 w 2538484"/>
              <a:gd name="connsiteY0" fmla="*/ 109182 h 1516016"/>
              <a:gd name="connsiteX1" fmla="*/ 300251 w 2538484"/>
              <a:gd name="connsiteY1" fmla="*/ 573206 h 1516016"/>
              <a:gd name="connsiteX2" fmla="*/ 614149 w 2538484"/>
              <a:gd name="connsiteY2" fmla="*/ 327547 h 1516016"/>
              <a:gd name="connsiteX3" fmla="*/ 1050878 w 2538484"/>
              <a:gd name="connsiteY3" fmla="*/ 709684 h 1516016"/>
              <a:gd name="connsiteX4" fmla="*/ 1337481 w 2538484"/>
              <a:gd name="connsiteY4" fmla="*/ 95535 h 1516016"/>
              <a:gd name="connsiteX5" fmla="*/ 1724435 w 2538484"/>
              <a:gd name="connsiteY5" fmla="*/ 1516016 h 1516016"/>
              <a:gd name="connsiteX6" fmla="*/ 1815152 w 2538484"/>
              <a:gd name="connsiteY6" fmla="*/ 1337481 h 1516016"/>
              <a:gd name="connsiteX7" fmla="*/ 2006221 w 2538484"/>
              <a:gd name="connsiteY7" fmla="*/ 1023582 h 1516016"/>
              <a:gd name="connsiteX8" fmla="*/ 2210937 w 2538484"/>
              <a:gd name="connsiteY8" fmla="*/ 1201003 h 1516016"/>
              <a:gd name="connsiteX9" fmla="*/ 2538484 w 2538484"/>
              <a:gd name="connsiteY9" fmla="*/ 0 h 1516016"/>
              <a:gd name="connsiteX0" fmla="*/ 0 w 2538484"/>
              <a:gd name="connsiteY0" fmla="*/ 109182 h 1516016"/>
              <a:gd name="connsiteX1" fmla="*/ 300251 w 2538484"/>
              <a:gd name="connsiteY1" fmla="*/ 573206 h 1516016"/>
              <a:gd name="connsiteX2" fmla="*/ 614149 w 2538484"/>
              <a:gd name="connsiteY2" fmla="*/ 327547 h 1516016"/>
              <a:gd name="connsiteX3" fmla="*/ 1050878 w 2538484"/>
              <a:gd name="connsiteY3" fmla="*/ 709684 h 1516016"/>
              <a:gd name="connsiteX4" fmla="*/ 1337481 w 2538484"/>
              <a:gd name="connsiteY4" fmla="*/ 95535 h 1516016"/>
              <a:gd name="connsiteX5" fmla="*/ 1724435 w 2538484"/>
              <a:gd name="connsiteY5" fmla="*/ 1516016 h 1516016"/>
              <a:gd name="connsiteX6" fmla="*/ 1815152 w 2538484"/>
              <a:gd name="connsiteY6" fmla="*/ 1337481 h 1516016"/>
              <a:gd name="connsiteX7" fmla="*/ 2006221 w 2538484"/>
              <a:gd name="connsiteY7" fmla="*/ 1023582 h 1516016"/>
              <a:gd name="connsiteX8" fmla="*/ 2210937 w 2538484"/>
              <a:gd name="connsiteY8" fmla="*/ 1201003 h 1516016"/>
              <a:gd name="connsiteX9" fmla="*/ 2538484 w 2538484"/>
              <a:gd name="connsiteY9" fmla="*/ 0 h 1516016"/>
              <a:gd name="connsiteX0" fmla="*/ 0 w 2538484"/>
              <a:gd name="connsiteY0" fmla="*/ 109182 h 1516016"/>
              <a:gd name="connsiteX1" fmla="*/ 300251 w 2538484"/>
              <a:gd name="connsiteY1" fmla="*/ 573206 h 1516016"/>
              <a:gd name="connsiteX2" fmla="*/ 614149 w 2538484"/>
              <a:gd name="connsiteY2" fmla="*/ 327547 h 1516016"/>
              <a:gd name="connsiteX3" fmla="*/ 1050878 w 2538484"/>
              <a:gd name="connsiteY3" fmla="*/ 709684 h 1516016"/>
              <a:gd name="connsiteX4" fmla="*/ 1337481 w 2538484"/>
              <a:gd name="connsiteY4" fmla="*/ 95535 h 1516016"/>
              <a:gd name="connsiteX5" fmla="*/ 1724435 w 2538484"/>
              <a:gd name="connsiteY5" fmla="*/ 1516016 h 1516016"/>
              <a:gd name="connsiteX6" fmla="*/ 1815152 w 2538484"/>
              <a:gd name="connsiteY6" fmla="*/ 1337481 h 1516016"/>
              <a:gd name="connsiteX7" fmla="*/ 2006221 w 2538484"/>
              <a:gd name="connsiteY7" fmla="*/ 1023582 h 1516016"/>
              <a:gd name="connsiteX8" fmla="*/ 2210937 w 2538484"/>
              <a:gd name="connsiteY8" fmla="*/ 1201003 h 1516016"/>
              <a:gd name="connsiteX9" fmla="*/ 2538484 w 2538484"/>
              <a:gd name="connsiteY9" fmla="*/ 0 h 1516016"/>
              <a:gd name="connsiteX0" fmla="*/ 0 w 2538484"/>
              <a:gd name="connsiteY0" fmla="*/ 109182 h 1516016"/>
              <a:gd name="connsiteX1" fmla="*/ 300251 w 2538484"/>
              <a:gd name="connsiteY1" fmla="*/ 573206 h 1516016"/>
              <a:gd name="connsiteX2" fmla="*/ 614149 w 2538484"/>
              <a:gd name="connsiteY2" fmla="*/ 327547 h 1516016"/>
              <a:gd name="connsiteX3" fmla="*/ 1050878 w 2538484"/>
              <a:gd name="connsiteY3" fmla="*/ 709684 h 1516016"/>
              <a:gd name="connsiteX4" fmla="*/ 1337481 w 2538484"/>
              <a:gd name="connsiteY4" fmla="*/ 95535 h 1516016"/>
              <a:gd name="connsiteX5" fmla="*/ 1724435 w 2538484"/>
              <a:gd name="connsiteY5" fmla="*/ 1516016 h 1516016"/>
              <a:gd name="connsiteX6" fmla="*/ 1815152 w 2538484"/>
              <a:gd name="connsiteY6" fmla="*/ 1337481 h 1516016"/>
              <a:gd name="connsiteX7" fmla="*/ 2006221 w 2538484"/>
              <a:gd name="connsiteY7" fmla="*/ 1023582 h 1516016"/>
              <a:gd name="connsiteX8" fmla="*/ 2210937 w 2538484"/>
              <a:gd name="connsiteY8" fmla="*/ 1201003 h 1516016"/>
              <a:gd name="connsiteX9" fmla="*/ 2538484 w 2538484"/>
              <a:gd name="connsiteY9" fmla="*/ 0 h 1516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538484" h="1516016">
                <a:moveTo>
                  <a:pt x="0" y="109182"/>
                </a:moveTo>
                <a:cubicBezTo>
                  <a:pt x="98946" y="322997"/>
                  <a:pt x="197893" y="536812"/>
                  <a:pt x="300251" y="573206"/>
                </a:cubicBezTo>
                <a:cubicBezTo>
                  <a:pt x="402609" y="609600"/>
                  <a:pt x="489045" y="304801"/>
                  <a:pt x="614149" y="327547"/>
                </a:cubicBezTo>
                <a:cubicBezTo>
                  <a:pt x="739253" y="350293"/>
                  <a:pt x="930323" y="748353"/>
                  <a:pt x="1050878" y="709684"/>
                </a:cubicBezTo>
                <a:cubicBezTo>
                  <a:pt x="1171433" y="671015"/>
                  <a:pt x="1225222" y="-38854"/>
                  <a:pt x="1337481" y="95535"/>
                </a:cubicBezTo>
                <a:cubicBezTo>
                  <a:pt x="1449741" y="229924"/>
                  <a:pt x="1685672" y="1459477"/>
                  <a:pt x="1724435" y="1516016"/>
                </a:cubicBezTo>
                <a:cubicBezTo>
                  <a:pt x="1766339" y="1472252"/>
                  <a:pt x="1749334" y="1230095"/>
                  <a:pt x="1815152" y="1337481"/>
                </a:cubicBezTo>
                <a:cubicBezTo>
                  <a:pt x="1880970" y="1444867"/>
                  <a:pt x="1940257" y="1046328"/>
                  <a:pt x="2006221" y="1023582"/>
                </a:cubicBezTo>
                <a:cubicBezTo>
                  <a:pt x="2072185" y="1000836"/>
                  <a:pt x="2122227" y="1371600"/>
                  <a:pt x="2210937" y="1201003"/>
                </a:cubicBezTo>
                <a:cubicBezTo>
                  <a:pt x="2299648" y="1030406"/>
                  <a:pt x="2419066" y="515203"/>
                  <a:pt x="2538484" y="0"/>
                </a:cubicBezTo>
              </a:path>
            </a:pathLst>
          </a:custGeom>
          <a:noFill/>
          <a:ln>
            <a:solidFill>
              <a:schemeClr val="accent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Rectangle 41"/>
          <p:cNvSpPr/>
          <p:nvPr/>
        </p:nvSpPr>
        <p:spPr>
          <a:xfrm>
            <a:off x="2269543" y="1547615"/>
            <a:ext cx="303815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Information found by relaxing state variables is fed back to update interaction variables</a:t>
            </a:r>
          </a:p>
        </p:txBody>
      </p:sp>
      <p:sp>
        <p:nvSpPr>
          <p:cNvPr id="48" name="Curved Left Arrow 47"/>
          <p:cNvSpPr/>
          <p:nvPr/>
        </p:nvSpPr>
        <p:spPr>
          <a:xfrm rot="10800000">
            <a:off x="3504074" y="2408980"/>
            <a:ext cx="394087" cy="1275062"/>
          </a:xfrm>
          <a:prstGeom prst="curvedLeftArrow">
            <a:avLst>
              <a:gd name="adj1" fmla="val 41034"/>
              <a:gd name="adj2" fmla="val 147014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6728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39"/>
          <p:cNvSpPr txBox="1"/>
          <p:nvPr/>
        </p:nvSpPr>
        <p:spPr>
          <a:xfrm>
            <a:off x="4926344" y="5114064"/>
            <a:ext cx="939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110001</a:t>
            </a:r>
            <a:r>
              <a:rPr lang="en-GB" dirty="0"/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Adaptation </a:t>
            </a:r>
            <a:r>
              <a:rPr lang="en-GB" dirty="0" smtClean="0"/>
              <a:t>by induction </a:t>
            </a:r>
            <a:r>
              <a:rPr lang="en-GB" sz="3100" dirty="0" smtClean="0"/>
              <a:t>(a ‘self-modelling’ dynamical system)</a:t>
            </a:r>
            <a:endParaRPr lang="en-GB" dirty="0"/>
          </a:p>
        </p:txBody>
      </p:sp>
      <p:grpSp>
        <p:nvGrpSpPr>
          <p:cNvPr id="24" name="Group 23"/>
          <p:cNvGrpSpPr/>
          <p:nvPr/>
        </p:nvGrpSpPr>
        <p:grpSpPr>
          <a:xfrm>
            <a:off x="5295112" y="1868444"/>
            <a:ext cx="1682232" cy="1066355"/>
            <a:chOff x="3546279" y="2334873"/>
            <a:chExt cx="1682232" cy="1066355"/>
          </a:xfrm>
        </p:grpSpPr>
        <p:sp>
          <p:nvSpPr>
            <p:cNvPr id="13" name="Arc 12"/>
            <p:cNvSpPr/>
            <p:nvPr/>
          </p:nvSpPr>
          <p:spPr>
            <a:xfrm rot="19233166">
              <a:off x="3566065" y="2525432"/>
              <a:ext cx="463964" cy="228623"/>
            </a:xfrm>
            <a:prstGeom prst="arc">
              <a:avLst>
                <a:gd name="adj1" fmla="val 10736346"/>
                <a:gd name="adj2" fmla="val 0"/>
              </a:avLst>
            </a:prstGeom>
            <a:ln w="57150" cap="flat" cmpd="sng" algn="ctr">
              <a:solidFill>
                <a:srgbClr val="0070C0"/>
              </a:solidFill>
              <a:prstDash val="solid"/>
              <a:round/>
              <a:headEnd type="triangle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Arc 13"/>
            <p:cNvSpPr/>
            <p:nvPr/>
          </p:nvSpPr>
          <p:spPr>
            <a:xfrm rot="1663745">
              <a:off x="4498993" y="2700287"/>
              <a:ext cx="435144" cy="220796"/>
            </a:xfrm>
            <a:prstGeom prst="arc">
              <a:avLst>
                <a:gd name="adj1" fmla="val 10736346"/>
                <a:gd name="adj2" fmla="val 0"/>
              </a:avLst>
            </a:prstGeom>
            <a:ln w="57150" cap="flat" cmpd="sng" algn="ctr">
              <a:solidFill>
                <a:srgbClr val="0070C0"/>
              </a:solidFill>
              <a:prstDash val="solid"/>
              <a:round/>
              <a:headEnd type="triangle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Arc 14"/>
            <p:cNvSpPr/>
            <p:nvPr/>
          </p:nvSpPr>
          <p:spPr>
            <a:xfrm rot="2711512">
              <a:off x="4155106" y="2397408"/>
              <a:ext cx="401775" cy="276706"/>
            </a:xfrm>
            <a:prstGeom prst="arc">
              <a:avLst>
                <a:gd name="adj1" fmla="val 10736346"/>
                <a:gd name="adj2" fmla="val 0"/>
              </a:avLst>
            </a:prstGeom>
            <a:ln w="57150" cap="flat" cmpd="sng" algn="ctr">
              <a:solidFill>
                <a:srgbClr val="0070C0"/>
              </a:solidFill>
              <a:prstDash val="solid"/>
              <a:round/>
              <a:headEnd type="triangle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Oval 6"/>
            <p:cNvSpPr/>
            <p:nvPr/>
          </p:nvSpPr>
          <p:spPr>
            <a:xfrm>
              <a:off x="3546279" y="2771800"/>
              <a:ext cx="283979" cy="282248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effectLst>
              <a:innerShdw blurRad="63500" dist="50800" dir="81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2800">
                <a:solidFill>
                  <a:srgbClr val="FFFFFF"/>
                </a:solidFill>
                <a:latin typeface="Arial Narrow"/>
                <a:cs typeface="Arial"/>
              </a:endParaRPr>
            </a:p>
          </p:txBody>
        </p:sp>
        <p:sp>
          <p:nvSpPr>
            <p:cNvPr id="8" name="Oval 7"/>
            <p:cNvSpPr/>
            <p:nvPr/>
          </p:nvSpPr>
          <p:spPr>
            <a:xfrm>
              <a:off x="3973066" y="2345709"/>
              <a:ext cx="283979" cy="282248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effectLst>
              <a:innerShdw blurRad="63500" dist="50800" dir="81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2800">
                <a:solidFill>
                  <a:srgbClr val="FFFFFF"/>
                </a:solidFill>
                <a:latin typeface="Arial Narrow"/>
                <a:cs typeface="Arial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4238669" y="2630676"/>
              <a:ext cx="283979" cy="282248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effectLst>
              <a:innerShdw blurRad="63500" dist="50800" dir="81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2800">
                <a:solidFill>
                  <a:srgbClr val="FFFFFF"/>
                </a:solidFill>
                <a:latin typeface="Arial Narrow"/>
                <a:cs typeface="Arial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3981423" y="3118980"/>
              <a:ext cx="283979" cy="282248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effectLst>
              <a:innerShdw blurRad="63500" dist="50800" dir="81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2800">
                <a:solidFill>
                  <a:srgbClr val="FFFFFF"/>
                </a:solidFill>
                <a:latin typeface="Arial Narrow"/>
                <a:cs typeface="Arial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4826040" y="2366944"/>
              <a:ext cx="283979" cy="282248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effectLst>
              <a:innerShdw blurRad="63500" dist="50800" dir="81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2800">
                <a:solidFill>
                  <a:srgbClr val="FFFFFF"/>
                </a:solidFill>
                <a:latin typeface="Arial Narrow"/>
                <a:cs typeface="Arial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4834135" y="2893877"/>
              <a:ext cx="283979" cy="282248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effectLst>
              <a:innerShdw blurRad="63500" dist="50800" dir="81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2800">
                <a:solidFill>
                  <a:srgbClr val="FFFFFF"/>
                </a:solidFill>
                <a:latin typeface="Arial Narrow"/>
                <a:cs typeface="Arial"/>
              </a:endParaRPr>
            </a:p>
          </p:txBody>
        </p:sp>
        <p:sp>
          <p:nvSpPr>
            <p:cNvPr id="16" name="Arc 15"/>
            <p:cNvSpPr/>
            <p:nvPr/>
          </p:nvSpPr>
          <p:spPr>
            <a:xfrm rot="20650056" flipV="1">
              <a:off x="3796814" y="2774719"/>
              <a:ext cx="463964" cy="228623"/>
            </a:xfrm>
            <a:prstGeom prst="arc">
              <a:avLst>
                <a:gd name="adj1" fmla="val 10736346"/>
                <a:gd name="adj2" fmla="val 0"/>
              </a:avLst>
            </a:prstGeom>
            <a:ln w="57150" cap="flat" cmpd="sng" algn="ctr">
              <a:solidFill>
                <a:srgbClr val="FF0000"/>
              </a:solidFill>
              <a:prstDash val="solid"/>
              <a:round/>
              <a:headEnd type="triangle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Arc 16"/>
            <p:cNvSpPr/>
            <p:nvPr/>
          </p:nvSpPr>
          <p:spPr>
            <a:xfrm rot="18909877" flipV="1">
              <a:off x="4138684" y="2896182"/>
              <a:ext cx="832314" cy="45719"/>
            </a:xfrm>
            <a:prstGeom prst="arc">
              <a:avLst>
                <a:gd name="adj1" fmla="val 10736346"/>
                <a:gd name="adj2" fmla="val 0"/>
              </a:avLst>
            </a:prstGeom>
            <a:ln w="6350" cap="flat" cmpd="sng" algn="ctr">
              <a:solidFill>
                <a:srgbClr val="FF0000"/>
              </a:solidFill>
              <a:prstDash val="solid"/>
              <a:round/>
              <a:headEnd type="triangle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Arc 17"/>
            <p:cNvSpPr/>
            <p:nvPr/>
          </p:nvSpPr>
          <p:spPr>
            <a:xfrm rot="20338851" flipV="1">
              <a:off x="4232918" y="3164936"/>
              <a:ext cx="627506" cy="68871"/>
            </a:xfrm>
            <a:prstGeom prst="arc">
              <a:avLst>
                <a:gd name="adj1" fmla="val 10736346"/>
                <a:gd name="adj2" fmla="val 0"/>
              </a:avLst>
            </a:prstGeom>
            <a:ln w="6350" cap="flat" cmpd="sng" algn="ctr">
              <a:solidFill>
                <a:srgbClr val="FF0000"/>
              </a:solidFill>
              <a:prstDash val="solid"/>
              <a:round/>
              <a:headEnd type="triangle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Arc 18"/>
            <p:cNvSpPr/>
            <p:nvPr/>
          </p:nvSpPr>
          <p:spPr>
            <a:xfrm rot="20702296">
              <a:off x="3775725" y="2600477"/>
              <a:ext cx="1072260" cy="171116"/>
            </a:xfrm>
            <a:prstGeom prst="arc">
              <a:avLst>
                <a:gd name="adj1" fmla="val 10736346"/>
                <a:gd name="adj2" fmla="val 0"/>
              </a:avLst>
            </a:prstGeom>
            <a:ln w="9525" cap="flat" cmpd="sng" algn="ctr">
              <a:solidFill>
                <a:srgbClr val="0070C0"/>
              </a:solidFill>
              <a:prstDash val="solid"/>
              <a:round/>
              <a:headEnd type="triangle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Arc 19"/>
            <p:cNvSpPr/>
            <p:nvPr/>
          </p:nvSpPr>
          <p:spPr>
            <a:xfrm rot="5053259">
              <a:off x="4900541" y="2697020"/>
              <a:ext cx="435144" cy="220796"/>
            </a:xfrm>
            <a:prstGeom prst="arc">
              <a:avLst>
                <a:gd name="adj1" fmla="val 10736346"/>
                <a:gd name="adj2" fmla="val 0"/>
              </a:avLst>
            </a:prstGeom>
            <a:ln w="57150" cap="flat" cmpd="sng" algn="ctr">
              <a:solidFill>
                <a:srgbClr val="0070C0"/>
              </a:solidFill>
              <a:prstDash val="solid"/>
              <a:round/>
              <a:headEnd type="triangle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5" name="Freeform 24"/>
          <p:cNvSpPr/>
          <p:nvPr/>
        </p:nvSpPr>
        <p:spPr>
          <a:xfrm>
            <a:off x="4139036" y="3304966"/>
            <a:ext cx="2538484" cy="1588058"/>
          </a:xfrm>
          <a:custGeom>
            <a:avLst/>
            <a:gdLst>
              <a:gd name="connsiteX0" fmla="*/ 0 w 2538484"/>
              <a:gd name="connsiteY0" fmla="*/ 109182 h 1370015"/>
              <a:gd name="connsiteX1" fmla="*/ 300251 w 2538484"/>
              <a:gd name="connsiteY1" fmla="*/ 573206 h 1370015"/>
              <a:gd name="connsiteX2" fmla="*/ 614149 w 2538484"/>
              <a:gd name="connsiteY2" fmla="*/ 327547 h 1370015"/>
              <a:gd name="connsiteX3" fmla="*/ 1050878 w 2538484"/>
              <a:gd name="connsiteY3" fmla="*/ 709684 h 1370015"/>
              <a:gd name="connsiteX4" fmla="*/ 1337481 w 2538484"/>
              <a:gd name="connsiteY4" fmla="*/ 95535 h 1370015"/>
              <a:gd name="connsiteX5" fmla="*/ 1815152 w 2538484"/>
              <a:gd name="connsiteY5" fmla="*/ 1337481 h 1370015"/>
              <a:gd name="connsiteX6" fmla="*/ 2006221 w 2538484"/>
              <a:gd name="connsiteY6" fmla="*/ 1023582 h 1370015"/>
              <a:gd name="connsiteX7" fmla="*/ 2210937 w 2538484"/>
              <a:gd name="connsiteY7" fmla="*/ 1201003 h 1370015"/>
              <a:gd name="connsiteX8" fmla="*/ 2538484 w 2538484"/>
              <a:gd name="connsiteY8" fmla="*/ 0 h 1370015"/>
              <a:gd name="connsiteX0" fmla="*/ 0 w 2538484"/>
              <a:gd name="connsiteY0" fmla="*/ 109182 h 1353124"/>
              <a:gd name="connsiteX1" fmla="*/ 300251 w 2538484"/>
              <a:gd name="connsiteY1" fmla="*/ 573206 h 1353124"/>
              <a:gd name="connsiteX2" fmla="*/ 614149 w 2538484"/>
              <a:gd name="connsiteY2" fmla="*/ 327547 h 1353124"/>
              <a:gd name="connsiteX3" fmla="*/ 1050878 w 2538484"/>
              <a:gd name="connsiteY3" fmla="*/ 709684 h 1353124"/>
              <a:gd name="connsiteX4" fmla="*/ 1337481 w 2538484"/>
              <a:gd name="connsiteY4" fmla="*/ 439021 h 1353124"/>
              <a:gd name="connsiteX5" fmla="*/ 1815152 w 2538484"/>
              <a:gd name="connsiteY5" fmla="*/ 1337481 h 1353124"/>
              <a:gd name="connsiteX6" fmla="*/ 2006221 w 2538484"/>
              <a:gd name="connsiteY6" fmla="*/ 1023582 h 1353124"/>
              <a:gd name="connsiteX7" fmla="*/ 2210937 w 2538484"/>
              <a:gd name="connsiteY7" fmla="*/ 1201003 h 1353124"/>
              <a:gd name="connsiteX8" fmla="*/ 2538484 w 2538484"/>
              <a:gd name="connsiteY8" fmla="*/ 0 h 1353124"/>
              <a:gd name="connsiteX0" fmla="*/ 0 w 2538484"/>
              <a:gd name="connsiteY0" fmla="*/ 109182 h 1342779"/>
              <a:gd name="connsiteX1" fmla="*/ 300251 w 2538484"/>
              <a:gd name="connsiteY1" fmla="*/ 573206 h 1342779"/>
              <a:gd name="connsiteX2" fmla="*/ 614149 w 2538484"/>
              <a:gd name="connsiteY2" fmla="*/ 327547 h 1342779"/>
              <a:gd name="connsiteX3" fmla="*/ 1050878 w 2538484"/>
              <a:gd name="connsiteY3" fmla="*/ 709684 h 1342779"/>
              <a:gd name="connsiteX4" fmla="*/ 1337481 w 2538484"/>
              <a:gd name="connsiteY4" fmla="*/ 439021 h 1342779"/>
              <a:gd name="connsiteX5" fmla="*/ 1695707 w 2538484"/>
              <a:gd name="connsiteY5" fmla="*/ 1160821 h 1342779"/>
              <a:gd name="connsiteX6" fmla="*/ 1815152 w 2538484"/>
              <a:gd name="connsiteY6" fmla="*/ 1337481 h 1342779"/>
              <a:gd name="connsiteX7" fmla="*/ 2006221 w 2538484"/>
              <a:gd name="connsiteY7" fmla="*/ 1023582 h 1342779"/>
              <a:gd name="connsiteX8" fmla="*/ 2210937 w 2538484"/>
              <a:gd name="connsiteY8" fmla="*/ 1201003 h 1342779"/>
              <a:gd name="connsiteX9" fmla="*/ 2538484 w 2538484"/>
              <a:gd name="connsiteY9" fmla="*/ 0 h 1342779"/>
              <a:gd name="connsiteX0" fmla="*/ 0 w 2538484"/>
              <a:gd name="connsiteY0" fmla="*/ 109182 h 1412104"/>
              <a:gd name="connsiteX1" fmla="*/ 300251 w 2538484"/>
              <a:gd name="connsiteY1" fmla="*/ 573206 h 1412104"/>
              <a:gd name="connsiteX2" fmla="*/ 614149 w 2538484"/>
              <a:gd name="connsiteY2" fmla="*/ 327547 h 1412104"/>
              <a:gd name="connsiteX3" fmla="*/ 1050878 w 2538484"/>
              <a:gd name="connsiteY3" fmla="*/ 709684 h 1412104"/>
              <a:gd name="connsiteX4" fmla="*/ 1337481 w 2538484"/>
              <a:gd name="connsiteY4" fmla="*/ 439021 h 1412104"/>
              <a:gd name="connsiteX5" fmla="*/ 1680634 w 2538484"/>
              <a:gd name="connsiteY5" fmla="*/ 1330075 h 1412104"/>
              <a:gd name="connsiteX6" fmla="*/ 1815152 w 2538484"/>
              <a:gd name="connsiteY6" fmla="*/ 1337481 h 1412104"/>
              <a:gd name="connsiteX7" fmla="*/ 2006221 w 2538484"/>
              <a:gd name="connsiteY7" fmla="*/ 1023582 h 1412104"/>
              <a:gd name="connsiteX8" fmla="*/ 2210937 w 2538484"/>
              <a:gd name="connsiteY8" fmla="*/ 1201003 h 1412104"/>
              <a:gd name="connsiteX9" fmla="*/ 2538484 w 2538484"/>
              <a:gd name="connsiteY9" fmla="*/ 0 h 1412104"/>
              <a:gd name="connsiteX0" fmla="*/ 0 w 2538484"/>
              <a:gd name="connsiteY0" fmla="*/ 109182 h 1348529"/>
              <a:gd name="connsiteX1" fmla="*/ 300251 w 2538484"/>
              <a:gd name="connsiteY1" fmla="*/ 573206 h 1348529"/>
              <a:gd name="connsiteX2" fmla="*/ 614149 w 2538484"/>
              <a:gd name="connsiteY2" fmla="*/ 327547 h 1348529"/>
              <a:gd name="connsiteX3" fmla="*/ 1050878 w 2538484"/>
              <a:gd name="connsiteY3" fmla="*/ 709684 h 1348529"/>
              <a:gd name="connsiteX4" fmla="*/ 1337481 w 2538484"/>
              <a:gd name="connsiteY4" fmla="*/ 439021 h 1348529"/>
              <a:gd name="connsiteX5" fmla="*/ 1680634 w 2538484"/>
              <a:gd name="connsiteY5" fmla="*/ 1330075 h 1348529"/>
              <a:gd name="connsiteX6" fmla="*/ 1815152 w 2538484"/>
              <a:gd name="connsiteY6" fmla="*/ 1337481 h 1348529"/>
              <a:gd name="connsiteX7" fmla="*/ 2006221 w 2538484"/>
              <a:gd name="connsiteY7" fmla="*/ 1023582 h 1348529"/>
              <a:gd name="connsiteX8" fmla="*/ 2210937 w 2538484"/>
              <a:gd name="connsiteY8" fmla="*/ 1201003 h 1348529"/>
              <a:gd name="connsiteX9" fmla="*/ 2538484 w 2538484"/>
              <a:gd name="connsiteY9" fmla="*/ 0 h 1348529"/>
              <a:gd name="connsiteX0" fmla="*/ 0 w 2538484"/>
              <a:gd name="connsiteY0" fmla="*/ 109182 h 1352613"/>
              <a:gd name="connsiteX1" fmla="*/ 300251 w 2538484"/>
              <a:gd name="connsiteY1" fmla="*/ 573206 h 1352613"/>
              <a:gd name="connsiteX2" fmla="*/ 614149 w 2538484"/>
              <a:gd name="connsiteY2" fmla="*/ 327547 h 1352613"/>
              <a:gd name="connsiteX3" fmla="*/ 1050878 w 2538484"/>
              <a:gd name="connsiteY3" fmla="*/ 709684 h 1352613"/>
              <a:gd name="connsiteX4" fmla="*/ 1337481 w 2538484"/>
              <a:gd name="connsiteY4" fmla="*/ 439021 h 1352613"/>
              <a:gd name="connsiteX5" fmla="*/ 1680634 w 2538484"/>
              <a:gd name="connsiteY5" fmla="*/ 1330075 h 1352613"/>
              <a:gd name="connsiteX6" fmla="*/ 1815152 w 2538484"/>
              <a:gd name="connsiteY6" fmla="*/ 1337481 h 1352613"/>
              <a:gd name="connsiteX7" fmla="*/ 2006221 w 2538484"/>
              <a:gd name="connsiteY7" fmla="*/ 1023582 h 1352613"/>
              <a:gd name="connsiteX8" fmla="*/ 2210937 w 2538484"/>
              <a:gd name="connsiteY8" fmla="*/ 1201003 h 1352613"/>
              <a:gd name="connsiteX9" fmla="*/ 2538484 w 2538484"/>
              <a:gd name="connsiteY9" fmla="*/ 0 h 1352613"/>
              <a:gd name="connsiteX0" fmla="*/ 0 w 2538484"/>
              <a:gd name="connsiteY0" fmla="*/ 109182 h 1352613"/>
              <a:gd name="connsiteX1" fmla="*/ 300251 w 2538484"/>
              <a:gd name="connsiteY1" fmla="*/ 573206 h 1352613"/>
              <a:gd name="connsiteX2" fmla="*/ 614149 w 2538484"/>
              <a:gd name="connsiteY2" fmla="*/ 327547 h 1352613"/>
              <a:gd name="connsiteX3" fmla="*/ 1050878 w 2538484"/>
              <a:gd name="connsiteY3" fmla="*/ 709684 h 1352613"/>
              <a:gd name="connsiteX4" fmla="*/ 1337481 w 2538484"/>
              <a:gd name="connsiteY4" fmla="*/ 439021 h 1352613"/>
              <a:gd name="connsiteX5" fmla="*/ 1680634 w 2538484"/>
              <a:gd name="connsiteY5" fmla="*/ 1330075 h 1352613"/>
              <a:gd name="connsiteX6" fmla="*/ 1815152 w 2538484"/>
              <a:gd name="connsiteY6" fmla="*/ 1337481 h 1352613"/>
              <a:gd name="connsiteX7" fmla="*/ 2006221 w 2538484"/>
              <a:gd name="connsiteY7" fmla="*/ 1023582 h 1352613"/>
              <a:gd name="connsiteX8" fmla="*/ 2210937 w 2538484"/>
              <a:gd name="connsiteY8" fmla="*/ 1201003 h 1352613"/>
              <a:gd name="connsiteX9" fmla="*/ 2538484 w 2538484"/>
              <a:gd name="connsiteY9" fmla="*/ 0 h 1352613"/>
              <a:gd name="connsiteX0" fmla="*/ 0 w 2538484"/>
              <a:gd name="connsiteY0" fmla="*/ 109182 h 1355884"/>
              <a:gd name="connsiteX1" fmla="*/ 300251 w 2538484"/>
              <a:gd name="connsiteY1" fmla="*/ 573206 h 1355884"/>
              <a:gd name="connsiteX2" fmla="*/ 614149 w 2538484"/>
              <a:gd name="connsiteY2" fmla="*/ 327547 h 1355884"/>
              <a:gd name="connsiteX3" fmla="*/ 1050878 w 2538484"/>
              <a:gd name="connsiteY3" fmla="*/ 709684 h 1355884"/>
              <a:gd name="connsiteX4" fmla="*/ 1337481 w 2538484"/>
              <a:gd name="connsiteY4" fmla="*/ 439021 h 1355884"/>
              <a:gd name="connsiteX5" fmla="*/ 1680634 w 2538484"/>
              <a:gd name="connsiteY5" fmla="*/ 1330075 h 1355884"/>
              <a:gd name="connsiteX6" fmla="*/ 1815152 w 2538484"/>
              <a:gd name="connsiteY6" fmla="*/ 1337481 h 1355884"/>
              <a:gd name="connsiteX7" fmla="*/ 2006221 w 2538484"/>
              <a:gd name="connsiteY7" fmla="*/ 1023582 h 1355884"/>
              <a:gd name="connsiteX8" fmla="*/ 2210937 w 2538484"/>
              <a:gd name="connsiteY8" fmla="*/ 1201003 h 1355884"/>
              <a:gd name="connsiteX9" fmla="*/ 2538484 w 2538484"/>
              <a:gd name="connsiteY9" fmla="*/ 0 h 1355884"/>
              <a:gd name="connsiteX0" fmla="*/ 0 w 2538484"/>
              <a:gd name="connsiteY0" fmla="*/ 109182 h 1337664"/>
              <a:gd name="connsiteX1" fmla="*/ 300251 w 2538484"/>
              <a:gd name="connsiteY1" fmla="*/ 573206 h 1337664"/>
              <a:gd name="connsiteX2" fmla="*/ 614149 w 2538484"/>
              <a:gd name="connsiteY2" fmla="*/ 327547 h 1337664"/>
              <a:gd name="connsiteX3" fmla="*/ 1050878 w 2538484"/>
              <a:gd name="connsiteY3" fmla="*/ 709684 h 1337664"/>
              <a:gd name="connsiteX4" fmla="*/ 1337481 w 2538484"/>
              <a:gd name="connsiteY4" fmla="*/ 439021 h 1337664"/>
              <a:gd name="connsiteX5" fmla="*/ 1680634 w 2538484"/>
              <a:gd name="connsiteY5" fmla="*/ 1330075 h 1337664"/>
              <a:gd name="connsiteX6" fmla="*/ 1815152 w 2538484"/>
              <a:gd name="connsiteY6" fmla="*/ 1337481 h 1337664"/>
              <a:gd name="connsiteX7" fmla="*/ 2006221 w 2538484"/>
              <a:gd name="connsiteY7" fmla="*/ 1023582 h 1337664"/>
              <a:gd name="connsiteX8" fmla="*/ 2210937 w 2538484"/>
              <a:gd name="connsiteY8" fmla="*/ 1201003 h 1337664"/>
              <a:gd name="connsiteX9" fmla="*/ 2538484 w 2538484"/>
              <a:gd name="connsiteY9" fmla="*/ 0 h 1337664"/>
              <a:gd name="connsiteX0" fmla="*/ 0 w 2538484"/>
              <a:gd name="connsiteY0" fmla="*/ 109182 h 1337664"/>
              <a:gd name="connsiteX1" fmla="*/ 300251 w 2538484"/>
              <a:gd name="connsiteY1" fmla="*/ 573206 h 1337664"/>
              <a:gd name="connsiteX2" fmla="*/ 614149 w 2538484"/>
              <a:gd name="connsiteY2" fmla="*/ 327547 h 1337664"/>
              <a:gd name="connsiteX3" fmla="*/ 1050878 w 2538484"/>
              <a:gd name="connsiteY3" fmla="*/ 709684 h 1337664"/>
              <a:gd name="connsiteX4" fmla="*/ 1378424 w 2538484"/>
              <a:gd name="connsiteY4" fmla="*/ 777083 h 1337664"/>
              <a:gd name="connsiteX5" fmla="*/ 1680634 w 2538484"/>
              <a:gd name="connsiteY5" fmla="*/ 1330075 h 1337664"/>
              <a:gd name="connsiteX6" fmla="*/ 1815152 w 2538484"/>
              <a:gd name="connsiteY6" fmla="*/ 1337481 h 1337664"/>
              <a:gd name="connsiteX7" fmla="*/ 2006221 w 2538484"/>
              <a:gd name="connsiteY7" fmla="*/ 1023582 h 1337664"/>
              <a:gd name="connsiteX8" fmla="*/ 2210937 w 2538484"/>
              <a:gd name="connsiteY8" fmla="*/ 1201003 h 1337664"/>
              <a:gd name="connsiteX9" fmla="*/ 2538484 w 2538484"/>
              <a:gd name="connsiteY9" fmla="*/ 0 h 1337664"/>
              <a:gd name="connsiteX0" fmla="*/ 0 w 2538484"/>
              <a:gd name="connsiteY0" fmla="*/ 109182 h 1337664"/>
              <a:gd name="connsiteX1" fmla="*/ 300251 w 2538484"/>
              <a:gd name="connsiteY1" fmla="*/ 573206 h 1337664"/>
              <a:gd name="connsiteX2" fmla="*/ 614149 w 2538484"/>
              <a:gd name="connsiteY2" fmla="*/ 327547 h 1337664"/>
              <a:gd name="connsiteX3" fmla="*/ 1050878 w 2538484"/>
              <a:gd name="connsiteY3" fmla="*/ 844908 h 1337664"/>
              <a:gd name="connsiteX4" fmla="*/ 1378424 w 2538484"/>
              <a:gd name="connsiteY4" fmla="*/ 777083 h 1337664"/>
              <a:gd name="connsiteX5" fmla="*/ 1680634 w 2538484"/>
              <a:gd name="connsiteY5" fmla="*/ 1330075 h 1337664"/>
              <a:gd name="connsiteX6" fmla="*/ 1815152 w 2538484"/>
              <a:gd name="connsiteY6" fmla="*/ 1337481 h 1337664"/>
              <a:gd name="connsiteX7" fmla="*/ 2006221 w 2538484"/>
              <a:gd name="connsiteY7" fmla="*/ 1023582 h 1337664"/>
              <a:gd name="connsiteX8" fmla="*/ 2210937 w 2538484"/>
              <a:gd name="connsiteY8" fmla="*/ 1201003 h 1337664"/>
              <a:gd name="connsiteX9" fmla="*/ 2538484 w 2538484"/>
              <a:gd name="connsiteY9" fmla="*/ 0 h 1337664"/>
              <a:gd name="connsiteX0" fmla="*/ 0 w 2538484"/>
              <a:gd name="connsiteY0" fmla="*/ 109182 h 1337664"/>
              <a:gd name="connsiteX1" fmla="*/ 300251 w 2538484"/>
              <a:gd name="connsiteY1" fmla="*/ 573206 h 1337664"/>
              <a:gd name="connsiteX2" fmla="*/ 614149 w 2538484"/>
              <a:gd name="connsiteY2" fmla="*/ 327547 h 1337664"/>
              <a:gd name="connsiteX3" fmla="*/ 1050878 w 2538484"/>
              <a:gd name="connsiteY3" fmla="*/ 844908 h 1337664"/>
              <a:gd name="connsiteX4" fmla="*/ 1433015 w 2538484"/>
              <a:gd name="connsiteY4" fmla="*/ 1047532 h 1337664"/>
              <a:gd name="connsiteX5" fmla="*/ 1680634 w 2538484"/>
              <a:gd name="connsiteY5" fmla="*/ 1330075 h 1337664"/>
              <a:gd name="connsiteX6" fmla="*/ 1815152 w 2538484"/>
              <a:gd name="connsiteY6" fmla="*/ 1337481 h 1337664"/>
              <a:gd name="connsiteX7" fmla="*/ 2006221 w 2538484"/>
              <a:gd name="connsiteY7" fmla="*/ 1023582 h 1337664"/>
              <a:gd name="connsiteX8" fmla="*/ 2210937 w 2538484"/>
              <a:gd name="connsiteY8" fmla="*/ 1201003 h 1337664"/>
              <a:gd name="connsiteX9" fmla="*/ 2538484 w 2538484"/>
              <a:gd name="connsiteY9" fmla="*/ 0 h 1337664"/>
              <a:gd name="connsiteX0" fmla="*/ 0 w 2538484"/>
              <a:gd name="connsiteY0" fmla="*/ 109182 h 1342815"/>
              <a:gd name="connsiteX1" fmla="*/ 300251 w 2538484"/>
              <a:gd name="connsiteY1" fmla="*/ 573206 h 1342815"/>
              <a:gd name="connsiteX2" fmla="*/ 614149 w 2538484"/>
              <a:gd name="connsiteY2" fmla="*/ 327547 h 1342815"/>
              <a:gd name="connsiteX3" fmla="*/ 1050878 w 2538484"/>
              <a:gd name="connsiteY3" fmla="*/ 844908 h 1342815"/>
              <a:gd name="connsiteX4" fmla="*/ 1433015 w 2538484"/>
              <a:gd name="connsiteY4" fmla="*/ 1047532 h 1342815"/>
              <a:gd name="connsiteX5" fmla="*/ 1680634 w 2538484"/>
              <a:gd name="connsiteY5" fmla="*/ 1330075 h 1342815"/>
              <a:gd name="connsiteX6" fmla="*/ 1815152 w 2538484"/>
              <a:gd name="connsiteY6" fmla="*/ 1337481 h 1342815"/>
              <a:gd name="connsiteX7" fmla="*/ 1978925 w 2538484"/>
              <a:gd name="connsiteY7" fmla="*/ 1212896 h 1342815"/>
              <a:gd name="connsiteX8" fmla="*/ 2210937 w 2538484"/>
              <a:gd name="connsiteY8" fmla="*/ 1201003 h 1342815"/>
              <a:gd name="connsiteX9" fmla="*/ 2538484 w 2538484"/>
              <a:gd name="connsiteY9" fmla="*/ 0 h 1342815"/>
              <a:gd name="connsiteX0" fmla="*/ 0 w 2538484"/>
              <a:gd name="connsiteY0" fmla="*/ 109182 h 1573480"/>
              <a:gd name="connsiteX1" fmla="*/ 300251 w 2538484"/>
              <a:gd name="connsiteY1" fmla="*/ 573206 h 1573480"/>
              <a:gd name="connsiteX2" fmla="*/ 614149 w 2538484"/>
              <a:gd name="connsiteY2" fmla="*/ 327547 h 1573480"/>
              <a:gd name="connsiteX3" fmla="*/ 1050878 w 2538484"/>
              <a:gd name="connsiteY3" fmla="*/ 844908 h 1573480"/>
              <a:gd name="connsiteX4" fmla="*/ 1433015 w 2538484"/>
              <a:gd name="connsiteY4" fmla="*/ 1047532 h 1573480"/>
              <a:gd name="connsiteX5" fmla="*/ 1694282 w 2538484"/>
              <a:gd name="connsiteY5" fmla="*/ 1573480 h 1573480"/>
              <a:gd name="connsiteX6" fmla="*/ 1815152 w 2538484"/>
              <a:gd name="connsiteY6" fmla="*/ 1337481 h 1573480"/>
              <a:gd name="connsiteX7" fmla="*/ 1978925 w 2538484"/>
              <a:gd name="connsiteY7" fmla="*/ 1212896 h 1573480"/>
              <a:gd name="connsiteX8" fmla="*/ 2210937 w 2538484"/>
              <a:gd name="connsiteY8" fmla="*/ 1201003 h 1573480"/>
              <a:gd name="connsiteX9" fmla="*/ 2538484 w 2538484"/>
              <a:gd name="connsiteY9" fmla="*/ 0 h 1573480"/>
              <a:gd name="connsiteX0" fmla="*/ 0 w 2538484"/>
              <a:gd name="connsiteY0" fmla="*/ 109182 h 1573480"/>
              <a:gd name="connsiteX1" fmla="*/ 300251 w 2538484"/>
              <a:gd name="connsiteY1" fmla="*/ 573206 h 1573480"/>
              <a:gd name="connsiteX2" fmla="*/ 614149 w 2538484"/>
              <a:gd name="connsiteY2" fmla="*/ 327547 h 1573480"/>
              <a:gd name="connsiteX3" fmla="*/ 1050878 w 2538484"/>
              <a:gd name="connsiteY3" fmla="*/ 844908 h 1573480"/>
              <a:gd name="connsiteX4" fmla="*/ 1433015 w 2538484"/>
              <a:gd name="connsiteY4" fmla="*/ 1047532 h 1573480"/>
              <a:gd name="connsiteX5" fmla="*/ 1694282 w 2538484"/>
              <a:gd name="connsiteY5" fmla="*/ 1573480 h 1573480"/>
              <a:gd name="connsiteX6" fmla="*/ 1815152 w 2538484"/>
              <a:gd name="connsiteY6" fmla="*/ 1337481 h 1573480"/>
              <a:gd name="connsiteX7" fmla="*/ 1978925 w 2538484"/>
              <a:gd name="connsiteY7" fmla="*/ 1212896 h 1573480"/>
              <a:gd name="connsiteX8" fmla="*/ 2265528 w 2538484"/>
              <a:gd name="connsiteY8" fmla="*/ 957598 h 1573480"/>
              <a:gd name="connsiteX9" fmla="*/ 2538484 w 2538484"/>
              <a:gd name="connsiteY9" fmla="*/ 0 h 1573480"/>
              <a:gd name="connsiteX0" fmla="*/ 0 w 2538484"/>
              <a:gd name="connsiteY0" fmla="*/ 109182 h 1573480"/>
              <a:gd name="connsiteX1" fmla="*/ 313899 w 2538484"/>
              <a:gd name="connsiteY1" fmla="*/ 356847 h 1573480"/>
              <a:gd name="connsiteX2" fmla="*/ 614149 w 2538484"/>
              <a:gd name="connsiteY2" fmla="*/ 327547 h 1573480"/>
              <a:gd name="connsiteX3" fmla="*/ 1050878 w 2538484"/>
              <a:gd name="connsiteY3" fmla="*/ 844908 h 1573480"/>
              <a:gd name="connsiteX4" fmla="*/ 1433015 w 2538484"/>
              <a:gd name="connsiteY4" fmla="*/ 1047532 h 1573480"/>
              <a:gd name="connsiteX5" fmla="*/ 1694282 w 2538484"/>
              <a:gd name="connsiteY5" fmla="*/ 1573480 h 1573480"/>
              <a:gd name="connsiteX6" fmla="*/ 1815152 w 2538484"/>
              <a:gd name="connsiteY6" fmla="*/ 1337481 h 1573480"/>
              <a:gd name="connsiteX7" fmla="*/ 1978925 w 2538484"/>
              <a:gd name="connsiteY7" fmla="*/ 1212896 h 1573480"/>
              <a:gd name="connsiteX8" fmla="*/ 2265528 w 2538484"/>
              <a:gd name="connsiteY8" fmla="*/ 957598 h 1573480"/>
              <a:gd name="connsiteX9" fmla="*/ 2538484 w 2538484"/>
              <a:gd name="connsiteY9" fmla="*/ 0 h 15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538484" h="1573480">
                <a:moveTo>
                  <a:pt x="0" y="109182"/>
                </a:moveTo>
                <a:cubicBezTo>
                  <a:pt x="98946" y="322997"/>
                  <a:pt x="211541" y="320453"/>
                  <a:pt x="313899" y="356847"/>
                </a:cubicBezTo>
                <a:cubicBezTo>
                  <a:pt x="416257" y="393241"/>
                  <a:pt x="491319" y="246204"/>
                  <a:pt x="614149" y="327547"/>
                </a:cubicBezTo>
                <a:cubicBezTo>
                  <a:pt x="736979" y="408890"/>
                  <a:pt x="914400" y="724911"/>
                  <a:pt x="1050878" y="844908"/>
                </a:cubicBezTo>
                <a:cubicBezTo>
                  <a:pt x="1187356" y="964906"/>
                  <a:pt x="1325781" y="926103"/>
                  <a:pt x="1433015" y="1047532"/>
                </a:cubicBezTo>
                <a:cubicBezTo>
                  <a:pt x="1540249" y="1168961"/>
                  <a:pt x="1614670" y="1553167"/>
                  <a:pt x="1694282" y="1573480"/>
                </a:cubicBezTo>
                <a:cubicBezTo>
                  <a:pt x="1773895" y="1558947"/>
                  <a:pt x="1767712" y="1397578"/>
                  <a:pt x="1815152" y="1337481"/>
                </a:cubicBezTo>
                <a:cubicBezTo>
                  <a:pt x="1862593" y="1277384"/>
                  <a:pt x="1903862" y="1276210"/>
                  <a:pt x="1978925" y="1212896"/>
                </a:cubicBezTo>
                <a:cubicBezTo>
                  <a:pt x="2053988" y="1149582"/>
                  <a:pt x="2172268" y="1159747"/>
                  <a:pt x="2265528" y="957598"/>
                </a:cubicBezTo>
                <a:cubicBezTo>
                  <a:pt x="2358788" y="755449"/>
                  <a:pt x="2419066" y="515203"/>
                  <a:pt x="2538484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Oval 25"/>
          <p:cNvSpPr/>
          <p:nvPr/>
        </p:nvSpPr>
        <p:spPr>
          <a:xfrm>
            <a:off x="5250600" y="4082437"/>
            <a:ext cx="150377" cy="15037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44" name="Group 43"/>
          <p:cNvGrpSpPr/>
          <p:nvPr/>
        </p:nvGrpSpPr>
        <p:grpSpPr>
          <a:xfrm>
            <a:off x="4725731" y="4164736"/>
            <a:ext cx="939681" cy="460095"/>
            <a:chOff x="6222590" y="4580996"/>
            <a:chExt cx="939681" cy="460095"/>
          </a:xfrm>
        </p:grpSpPr>
        <p:sp>
          <p:nvSpPr>
            <p:cNvPr id="27" name="TextBox 26"/>
            <p:cNvSpPr txBox="1"/>
            <p:nvPr/>
          </p:nvSpPr>
          <p:spPr>
            <a:xfrm>
              <a:off x="6222590" y="4671759"/>
              <a:ext cx="9396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000001 </a:t>
              </a:r>
            </a:p>
          </p:txBody>
        </p:sp>
        <p:cxnSp>
          <p:nvCxnSpPr>
            <p:cNvPr id="36" name="Straight Connector 35"/>
            <p:cNvCxnSpPr/>
            <p:nvPr/>
          </p:nvCxnSpPr>
          <p:spPr>
            <a:xfrm>
              <a:off x="6672334" y="4580996"/>
              <a:ext cx="0" cy="108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Group 42"/>
          <p:cNvGrpSpPr/>
          <p:nvPr/>
        </p:nvGrpSpPr>
        <p:grpSpPr>
          <a:xfrm>
            <a:off x="4057629" y="3665119"/>
            <a:ext cx="2946087" cy="1689870"/>
            <a:chOff x="5554488" y="4344961"/>
            <a:chExt cx="2946087" cy="1689870"/>
          </a:xfrm>
        </p:grpSpPr>
        <p:sp>
          <p:nvSpPr>
            <p:cNvPr id="28" name="TextBox 27"/>
            <p:cNvSpPr txBox="1"/>
            <p:nvPr/>
          </p:nvSpPr>
          <p:spPr>
            <a:xfrm>
              <a:off x="7416031" y="5665499"/>
              <a:ext cx="9396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110010 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5554488" y="4658708"/>
              <a:ext cx="8867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111101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7560894" y="5399358"/>
              <a:ext cx="9396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001110 </a:t>
              </a:r>
            </a:p>
          </p:txBody>
        </p:sp>
        <p:cxnSp>
          <p:nvCxnSpPr>
            <p:cNvPr id="34" name="Straight Connector 33"/>
            <p:cNvCxnSpPr/>
            <p:nvPr/>
          </p:nvCxnSpPr>
          <p:spPr>
            <a:xfrm>
              <a:off x="7800534" y="5120006"/>
              <a:ext cx="6107" cy="3493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>
              <a:stCxn id="25" idx="1"/>
              <a:endCxn id="29" idx="0"/>
            </p:cNvCxnSpPr>
            <p:nvPr/>
          </p:nvCxnSpPr>
          <p:spPr>
            <a:xfrm>
              <a:off x="5949795" y="4344961"/>
              <a:ext cx="0" cy="31374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stCxn id="25" idx="6"/>
            </p:cNvCxnSpPr>
            <p:nvPr/>
          </p:nvCxnSpPr>
          <p:spPr>
            <a:xfrm>
              <a:off x="7451048" y="5334681"/>
              <a:ext cx="109846" cy="42435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TextBox 45"/>
          <p:cNvSpPr txBox="1"/>
          <p:nvPr/>
        </p:nvSpPr>
        <p:spPr>
          <a:xfrm>
            <a:off x="7629997" y="5525163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sz="3600" dirty="0"/>
          </a:p>
        </p:txBody>
      </p:sp>
      <p:sp>
        <p:nvSpPr>
          <p:cNvPr id="51" name="Right Arrow 50"/>
          <p:cNvSpPr/>
          <p:nvPr/>
        </p:nvSpPr>
        <p:spPr>
          <a:xfrm rot="5934263">
            <a:off x="5981180" y="3137239"/>
            <a:ext cx="696665" cy="2287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/>
          <p:cNvSpPr/>
          <p:nvPr/>
        </p:nvSpPr>
        <p:spPr>
          <a:xfrm>
            <a:off x="375458" y="4798372"/>
            <a:ext cx="405732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 smtClean="0"/>
              <a:t>By generalising from local optima, system </a:t>
            </a:r>
            <a:r>
              <a:rPr lang="en-GB" b="1" i="1" dirty="0"/>
              <a:t>learns</a:t>
            </a:r>
            <a:r>
              <a:rPr lang="en-GB" dirty="0"/>
              <a:t> </a:t>
            </a:r>
            <a:r>
              <a:rPr lang="en-GB" dirty="0" smtClean="0"/>
              <a:t>to </a:t>
            </a:r>
            <a:r>
              <a:rPr lang="en-GB" dirty="0"/>
              <a:t>find </a:t>
            </a:r>
            <a:r>
              <a:rPr lang="en-GB" i="1" dirty="0"/>
              <a:t>better </a:t>
            </a:r>
            <a:r>
              <a:rPr lang="en-GB" dirty="0"/>
              <a:t>solutions to the original conflicting </a:t>
            </a:r>
            <a:r>
              <a:rPr lang="en-GB" dirty="0" smtClean="0"/>
              <a:t>constraints</a:t>
            </a:r>
            <a:endParaRPr lang="en-GB" dirty="0"/>
          </a:p>
        </p:txBody>
      </p:sp>
      <p:cxnSp>
        <p:nvCxnSpPr>
          <p:cNvPr id="41" name="Straight Connector 40"/>
          <p:cNvCxnSpPr>
            <a:stCxn id="25" idx="5"/>
          </p:cNvCxnSpPr>
          <p:nvPr/>
        </p:nvCxnSpPr>
        <p:spPr>
          <a:xfrm flipH="1">
            <a:off x="5665412" y="4893025"/>
            <a:ext cx="167907" cy="27729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Freeform 48"/>
          <p:cNvSpPr/>
          <p:nvPr/>
        </p:nvSpPr>
        <p:spPr>
          <a:xfrm>
            <a:off x="4132752" y="3358888"/>
            <a:ext cx="2538484" cy="854893"/>
          </a:xfrm>
          <a:custGeom>
            <a:avLst/>
            <a:gdLst>
              <a:gd name="connsiteX0" fmla="*/ 0 w 2538484"/>
              <a:gd name="connsiteY0" fmla="*/ 109182 h 1370015"/>
              <a:gd name="connsiteX1" fmla="*/ 300251 w 2538484"/>
              <a:gd name="connsiteY1" fmla="*/ 573206 h 1370015"/>
              <a:gd name="connsiteX2" fmla="*/ 614149 w 2538484"/>
              <a:gd name="connsiteY2" fmla="*/ 327547 h 1370015"/>
              <a:gd name="connsiteX3" fmla="*/ 1050878 w 2538484"/>
              <a:gd name="connsiteY3" fmla="*/ 709684 h 1370015"/>
              <a:gd name="connsiteX4" fmla="*/ 1337481 w 2538484"/>
              <a:gd name="connsiteY4" fmla="*/ 95535 h 1370015"/>
              <a:gd name="connsiteX5" fmla="*/ 1815152 w 2538484"/>
              <a:gd name="connsiteY5" fmla="*/ 1337481 h 1370015"/>
              <a:gd name="connsiteX6" fmla="*/ 2006221 w 2538484"/>
              <a:gd name="connsiteY6" fmla="*/ 1023582 h 1370015"/>
              <a:gd name="connsiteX7" fmla="*/ 2210937 w 2538484"/>
              <a:gd name="connsiteY7" fmla="*/ 1201003 h 1370015"/>
              <a:gd name="connsiteX8" fmla="*/ 2538484 w 2538484"/>
              <a:gd name="connsiteY8" fmla="*/ 0 h 1370015"/>
              <a:gd name="connsiteX0" fmla="*/ 0 w 2538484"/>
              <a:gd name="connsiteY0" fmla="*/ 109182 h 1347048"/>
              <a:gd name="connsiteX1" fmla="*/ 300251 w 2538484"/>
              <a:gd name="connsiteY1" fmla="*/ 573206 h 1347048"/>
              <a:gd name="connsiteX2" fmla="*/ 614149 w 2538484"/>
              <a:gd name="connsiteY2" fmla="*/ 327547 h 1347048"/>
              <a:gd name="connsiteX3" fmla="*/ 1050878 w 2538484"/>
              <a:gd name="connsiteY3" fmla="*/ 709684 h 1347048"/>
              <a:gd name="connsiteX4" fmla="*/ 1337481 w 2538484"/>
              <a:gd name="connsiteY4" fmla="*/ 95535 h 1347048"/>
              <a:gd name="connsiteX5" fmla="*/ 1724436 w 2538484"/>
              <a:gd name="connsiteY5" fmla="*/ 1153818 h 1347048"/>
              <a:gd name="connsiteX6" fmla="*/ 1815152 w 2538484"/>
              <a:gd name="connsiteY6" fmla="*/ 1337481 h 1347048"/>
              <a:gd name="connsiteX7" fmla="*/ 2006221 w 2538484"/>
              <a:gd name="connsiteY7" fmla="*/ 1023582 h 1347048"/>
              <a:gd name="connsiteX8" fmla="*/ 2210937 w 2538484"/>
              <a:gd name="connsiteY8" fmla="*/ 1201003 h 1347048"/>
              <a:gd name="connsiteX9" fmla="*/ 2538484 w 2538484"/>
              <a:gd name="connsiteY9" fmla="*/ 0 h 1347048"/>
              <a:gd name="connsiteX0" fmla="*/ 0 w 2538484"/>
              <a:gd name="connsiteY0" fmla="*/ 109182 h 1582156"/>
              <a:gd name="connsiteX1" fmla="*/ 300251 w 2538484"/>
              <a:gd name="connsiteY1" fmla="*/ 573206 h 1582156"/>
              <a:gd name="connsiteX2" fmla="*/ 614149 w 2538484"/>
              <a:gd name="connsiteY2" fmla="*/ 327547 h 1582156"/>
              <a:gd name="connsiteX3" fmla="*/ 1050878 w 2538484"/>
              <a:gd name="connsiteY3" fmla="*/ 709684 h 1582156"/>
              <a:gd name="connsiteX4" fmla="*/ 1337481 w 2538484"/>
              <a:gd name="connsiteY4" fmla="*/ 95535 h 1582156"/>
              <a:gd name="connsiteX5" fmla="*/ 1749574 w 2538484"/>
              <a:gd name="connsiteY5" fmla="*/ 1510445 h 1582156"/>
              <a:gd name="connsiteX6" fmla="*/ 1815152 w 2538484"/>
              <a:gd name="connsiteY6" fmla="*/ 1337481 h 1582156"/>
              <a:gd name="connsiteX7" fmla="*/ 2006221 w 2538484"/>
              <a:gd name="connsiteY7" fmla="*/ 1023582 h 1582156"/>
              <a:gd name="connsiteX8" fmla="*/ 2210937 w 2538484"/>
              <a:gd name="connsiteY8" fmla="*/ 1201003 h 1582156"/>
              <a:gd name="connsiteX9" fmla="*/ 2538484 w 2538484"/>
              <a:gd name="connsiteY9" fmla="*/ 0 h 1582156"/>
              <a:gd name="connsiteX0" fmla="*/ 0 w 2538484"/>
              <a:gd name="connsiteY0" fmla="*/ 109182 h 1510446"/>
              <a:gd name="connsiteX1" fmla="*/ 300251 w 2538484"/>
              <a:gd name="connsiteY1" fmla="*/ 573206 h 1510446"/>
              <a:gd name="connsiteX2" fmla="*/ 614149 w 2538484"/>
              <a:gd name="connsiteY2" fmla="*/ 327547 h 1510446"/>
              <a:gd name="connsiteX3" fmla="*/ 1050878 w 2538484"/>
              <a:gd name="connsiteY3" fmla="*/ 709684 h 1510446"/>
              <a:gd name="connsiteX4" fmla="*/ 1337481 w 2538484"/>
              <a:gd name="connsiteY4" fmla="*/ 95535 h 1510446"/>
              <a:gd name="connsiteX5" fmla="*/ 1749574 w 2538484"/>
              <a:gd name="connsiteY5" fmla="*/ 1510445 h 1510446"/>
              <a:gd name="connsiteX6" fmla="*/ 1815152 w 2538484"/>
              <a:gd name="connsiteY6" fmla="*/ 1337481 h 1510446"/>
              <a:gd name="connsiteX7" fmla="*/ 2006221 w 2538484"/>
              <a:gd name="connsiteY7" fmla="*/ 1023582 h 1510446"/>
              <a:gd name="connsiteX8" fmla="*/ 2210937 w 2538484"/>
              <a:gd name="connsiteY8" fmla="*/ 1201003 h 1510446"/>
              <a:gd name="connsiteX9" fmla="*/ 2538484 w 2538484"/>
              <a:gd name="connsiteY9" fmla="*/ 0 h 1510446"/>
              <a:gd name="connsiteX0" fmla="*/ 0 w 2538484"/>
              <a:gd name="connsiteY0" fmla="*/ 109182 h 1510444"/>
              <a:gd name="connsiteX1" fmla="*/ 300251 w 2538484"/>
              <a:gd name="connsiteY1" fmla="*/ 573206 h 1510444"/>
              <a:gd name="connsiteX2" fmla="*/ 614149 w 2538484"/>
              <a:gd name="connsiteY2" fmla="*/ 327547 h 1510444"/>
              <a:gd name="connsiteX3" fmla="*/ 1050878 w 2538484"/>
              <a:gd name="connsiteY3" fmla="*/ 709684 h 1510444"/>
              <a:gd name="connsiteX4" fmla="*/ 1337481 w 2538484"/>
              <a:gd name="connsiteY4" fmla="*/ 95535 h 1510444"/>
              <a:gd name="connsiteX5" fmla="*/ 1749574 w 2538484"/>
              <a:gd name="connsiteY5" fmla="*/ 1510445 h 1510444"/>
              <a:gd name="connsiteX6" fmla="*/ 1815152 w 2538484"/>
              <a:gd name="connsiteY6" fmla="*/ 1337481 h 1510444"/>
              <a:gd name="connsiteX7" fmla="*/ 2006221 w 2538484"/>
              <a:gd name="connsiteY7" fmla="*/ 1023582 h 1510444"/>
              <a:gd name="connsiteX8" fmla="*/ 2210937 w 2538484"/>
              <a:gd name="connsiteY8" fmla="*/ 1201003 h 1510444"/>
              <a:gd name="connsiteX9" fmla="*/ 2538484 w 2538484"/>
              <a:gd name="connsiteY9" fmla="*/ 0 h 1510444"/>
              <a:gd name="connsiteX0" fmla="*/ 0 w 2538484"/>
              <a:gd name="connsiteY0" fmla="*/ 109182 h 1510446"/>
              <a:gd name="connsiteX1" fmla="*/ 300251 w 2538484"/>
              <a:gd name="connsiteY1" fmla="*/ 573206 h 1510446"/>
              <a:gd name="connsiteX2" fmla="*/ 614149 w 2538484"/>
              <a:gd name="connsiteY2" fmla="*/ 327547 h 1510446"/>
              <a:gd name="connsiteX3" fmla="*/ 1050878 w 2538484"/>
              <a:gd name="connsiteY3" fmla="*/ 709684 h 1510446"/>
              <a:gd name="connsiteX4" fmla="*/ 1337481 w 2538484"/>
              <a:gd name="connsiteY4" fmla="*/ 95535 h 1510446"/>
              <a:gd name="connsiteX5" fmla="*/ 1749574 w 2538484"/>
              <a:gd name="connsiteY5" fmla="*/ 1510445 h 1510446"/>
              <a:gd name="connsiteX6" fmla="*/ 1815152 w 2538484"/>
              <a:gd name="connsiteY6" fmla="*/ 1337481 h 1510446"/>
              <a:gd name="connsiteX7" fmla="*/ 2006221 w 2538484"/>
              <a:gd name="connsiteY7" fmla="*/ 1023582 h 1510446"/>
              <a:gd name="connsiteX8" fmla="*/ 2210937 w 2538484"/>
              <a:gd name="connsiteY8" fmla="*/ 1201003 h 1510446"/>
              <a:gd name="connsiteX9" fmla="*/ 2538484 w 2538484"/>
              <a:gd name="connsiteY9" fmla="*/ 0 h 1510446"/>
              <a:gd name="connsiteX0" fmla="*/ 0 w 2538484"/>
              <a:gd name="connsiteY0" fmla="*/ 109182 h 1510444"/>
              <a:gd name="connsiteX1" fmla="*/ 300251 w 2538484"/>
              <a:gd name="connsiteY1" fmla="*/ 573206 h 1510444"/>
              <a:gd name="connsiteX2" fmla="*/ 614149 w 2538484"/>
              <a:gd name="connsiteY2" fmla="*/ 327547 h 1510444"/>
              <a:gd name="connsiteX3" fmla="*/ 1050878 w 2538484"/>
              <a:gd name="connsiteY3" fmla="*/ 709684 h 1510444"/>
              <a:gd name="connsiteX4" fmla="*/ 1337481 w 2538484"/>
              <a:gd name="connsiteY4" fmla="*/ 95535 h 1510444"/>
              <a:gd name="connsiteX5" fmla="*/ 1749574 w 2538484"/>
              <a:gd name="connsiteY5" fmla="*/ 1510445 h 1510444"/>
              <a:gd name="connsiteX6" fmla="*/ 1815152 w 2538484"/>
              <a:gd name="connsiteY6" fmla="*/ 1337481 h 1510444"/>
              <a:gd name="connsiteX7" fmla="*/ 2006221 w 2538484"/>
              <a:gd name="connsiteY7" fmla="*/ 1023582 h 1510444"/>
              <a:gd name="connsiteX8" fmla="*/ 2210937 w 2538484"/>
              <a:gd name="connsiteY8" fmla="*/ 1201003 h 1510444"/>
              <a:gd name="connsiteX9" fmla="*/ 2538484 w 2538484"/>
              <a:gd name="connsiteY9" fmla="*/ 0 h 1510444"/>
              <a:gd name="connsiteX0" fmla="*/ 0 w 2538484"/>
              <a:gd name="connsiteY0" fmla="*/ 109182 h 1510446"/>
              <a:gd name="connsiteX1" fmla="*/ 300251 w 2538484"/>
              <a:gd name="connsiteY1" fmla="*/ 573206 h 1510446"/>
              <a:gd name="connsiteX2" fmla="*/ 614149 w 2538484"/>
              <a:gd name="connsiteY2" fmla="*/ 327547 h 1510446"/>
              <a:gd name="connsiteX3" fmla="*/ 1050878 w 2538484"/>
              <a:gd name="connsiteY3" fmla="*/ 709684 h 1510446"/>
              <a:gd name="connsiteX4" fmla="*/ 1337481 w 2538484"/>
              <a:gd name="connsiteY4" fmla="*/ 95535 h 1510446"/>
              <a:gd name="connsiteX5" fmla="*/ 1749574 w 2538484"/>
              <a:gd name="connsiteY5" fmla="*/ 1510445 h 1510446"/>
              <a:gd name="connsiteX6" fmla="*/ 1815152 w 2538484"/>
              <a:gd name="connsiteY6" fmla="*/ 1337481 h 1510446"/>
              <a:gd name="connsiteX7" fmla="*/ 2006221 w 2538484"/>
              <a:gd name="connsiteY7" fmla="*/ 1023582 h 1510446"/>
              <a:gd name="connsiteX8" fmla="*/ 2210937 w 2538484"/>
              <a:gd name="connsiteY8" fmla="*/ 1201003 h 1510446"/>
              <a:gd name="connsiteX9" fmla="*/ 2538484 w 2538484"/>
              <a:gd name="connsiteY9" fmla="*/ 0 h 1510446"/>
              <a:gd name="connsiteX0" fmla="*/ 0 w 2538484"/>
              <a:gd name="connsiteY0" fmla="*/ 109182 h 1516016"/>
              <a:gd name="connsiteX1" fmla="*/ 300251 w 2538484"/>
              <a:gd name="connsiteY1" fmla="*/ 573206 h 1516016"/>
              <a:gd name="connsiteX2" fmla="*/ 614149 w 2538484"/>
              <a:gd name="connsiteY2" fmla="*/ 327547 h 1516016"/>
              <a:gd name="connsiteX3" fmla="*/ 1050878 w 2538484"/>
              <a:gd name="connsiteY3" fmla="*/ 709684 h 1516016"/>
              <a:gd name="connsiteX4" fmla="*/ 1337481 w 2538484"/>
              <a:gd name="connsiteY4" fmla="*/ 95535 h 1516016"/>
              <a:gd name="connsiteX5" fmla="*/ 1724435 w 2538484"/>
              <a:gd name="connsiteY5" fmla="*/ 1516016 h 1516016"/>
              <a:gd name="connsiteX6" fmla="*/ 1815152 w 2538484"/>
              <a:gd name="connsiteY6" fmla="*/ 1337481 h 1516016"/>
              <a:gd name="connsiteX7" fmla="*/ 2006221 w 2538484"/>
              <a:gd name="connsiteY7" fmla="*/ 1023582 h 1516016"/>
              <a:gd name="connsiteX8" fmla="*/ 2210937 w 2538484"/>
              <a:gd name="connsiteY8" fmla="*/ 1201003 h 1516016"/>
              <a:gd name="connsiteX9" fmla="*/ 2538484 w 2538484"/>
              <a:gd name="connsiteY9" fmla="*/ 0 h 1516016"/>
              <a:gd name="connsiteX0" fmla="*/ 0 w 2538484"/>
              <a:gd name="connsiteY0" fmla="*/ 109182 h 1516016"/>
              <a:gd name="connsiteX1" fmla="*/ 300251 w 2538484"/>
              <a:gd name="connsiteY1" fmla="*/ 573206 h 1516016"/>
              <a:gd name="connsiteX2" fmla="*/ 614149 w 2538484"/>
              <a:gd name="connsiteY2" fmla="*/ 327547 h 1516016"/>
              <a:gd name="connsiteX3" fmla="*/ 1050878 w 2538484"/>
              <a:gd name="connsiteY3" fmla="*/ 709684 h 1516016"/>
              <a:gd name="connsiteX4" fmla="*/ 1337481 w 2538484"/>
              <a:gd name="connsiteY4" fmla="*/ 95535 h 1516016"/>
              <a:gd name="connsiteX5" fmla="*/ 1724435 w 2538484"/>
              <a:gd name="connsiteY5" fmla="*/ 1516016 h 1516016"/>
              <a:gd name="connsiteX6" fmla="*/ 1815152 w 2538484"/>
              <a:gd name="connsiteY6" fmla="*/ 1337481 h 1516016"/>
              <a:gd name="connsiteX7" fmla="*/ 2006221 w 2538484"/>
              <a:gd name="connsiteY7" fmla="*/ 1023582 h 1516016"/>
              <a:gd name="connsiteX8" fmla="*/ 2210937 w 2538484"/>
              <a:gd name="connsiteY8" fmla="*/ 1201003 h 1516016"/>
              <a:gd name="connsiteX9" fmla="*/ 2538484 w 2538484"/>
              <a:gd name="connsiteY9" fmla="*/ 0 h 1516016"/>
              <a:gd name="connsiteX0" fmla="*/ 0 w 2538484"/>
              <a:gd name="connsiteY0" fmla="*/ 109182 h 1516016"/>
              <a:gd name="connsiteX1" fmla="*/ 300251 w 2538484"/>
              <a:gd name="connsiteY1" fmla="*/ 573206 h 1516016"/>
              <a:gd name="connsiteX2" fmla="*/ 614149 w 2538484"/>
              <a:gd name="connsiteY2" fmla="*/ 327547 h 1516016"/>
              <a:gd name="connsiteX3" fmla="*/ 1050878 w 2538484"/>
              <a:gd name="connsiteY3" fmla="*/ 709684 h 1516016"/>
              <a:gd name="connsiteX4" fmla="*/ 1337481 w 2538484"/>
              <a:gd name="connsiteY4" fmla="*/ 95535 h 1516016"/>
              <a:gd name="connsiteX5" fmla="*/ 1724435 w 2538484"/>
              <a:gd name="connsiteY5" fmla="*/ 1516016 h 1516016"/>
              <a:gd name="connsiteX6" fmla="*/ 1815152 w 2538484"/>
              <a:gd name="connsiteY6" fmla="*/ 1337481 h 1516016"/>
              <a:gd name="connsiteX7" fmla="*/ 2006221 w 2538484"/>
              <a:gd name="connsiteY7" fmla="*/ 1023582 h 1516016"/>
              <a:gd name="connsiteX8" fmla="*/ 2210937 w 2538484"/>
              <a:gd name="connsiteY8" fmla="*/ 1201003 h 1516016"/>
              <a:gd name="connsiteX9" fmla="*/ 2538484 w 2538484"/>
              <a:gd name="connsiteY9" fmla="*/ 0 h 1516016"/>
              <a:gd name="connsiteX0" fmla="*/ 0 w 2538484"/>
              <a:gd name="connsiteY0" fmla="*/ 109182 h 1516016"/>
              <a:gd name="connsiteX1" fmla="*/ 300251 w 2538484"/>
              <a:gd name="connsiteY1" fmla="*/ 573206 h 1516016"/>
              <a:gd name="connsiteX2" fmla="*/ 614149 w 2538484"/>
              <a:gd name="connsiteY2" fmla="*/ 327547 h 1516016"/>
              <a:gd name="connsiteX3" fmla="*/ 1050878 w 2538484"/>
              <a:gd name="connsiteY3" fmla="*/ 709684 h 1516016"/>
              <a:gd name="connsiteX4" fmla="*/ 1337481 w 2538484"/>
              <a:gd name="connsiteY4" fmla="*/ 95535 h 1516016"/>
              <a:gd name="connsiteX5" fmla="*/ 1724435 w 2538484"/>
              <a:gd name="connsiteY5" fmla="*/ 1516016 h 1516016"/>
              <a:gd name="connsiteX6" fmla="*/ 1815152 w 2538484"/>
              <a:gd name="connsiteY6" fmla="*/ 1337481 h 1516016"/>
              <a:gd name="connsiteX7" fmla="*/ 2006221 w 2538484"/>
              <a:gd name="connsiteY7" fmla="*/ 1023582 h 1516016"/>
              <a:gd name="connsiteX8" fmla="*/ 2210937 w 2538484"/>
              <a:gd name="connsiteY8" fmla="*/ 1201003 h 1516016"/>
              <a:gd name="connsiteX9" fmla="*/ 2538484 w 2538484"/>
              <a:gd name="connsiteY9" fmla="*/ 0 h 1516016"/>
              <a:gd name="connsiteX0" fmla="*/ 0 w 2538484"/>
              <a:gd name="connsiteY0" fmla="*/ 109182 h 1516016"/>
              <a:gd name="connsiteX1" fmla="*/ 300251 w 2538484"/>
              <a:gd name="connsiteY1" fmla="*/ 573206 h 1516016"/>
              <a:gd name="connsiteX2" fmla="*/ 614149 w 2538484"/>
              <a:gd name="connsiteY2" fmla="*/ 327547 h 1516016"/>
              <a:gd name="connsiteX3" fmla="*/ 1050878 w 2538484"/>
              <a:gd name="connsiteY3" fmla="*/ 709684 h 1516016"/>
              <a:gd name="connsiteX4" fmla="*/ 1337481 w 2538484"/>
              <a:gd name="connsiteY4" fmla="*/ 95535 h 1516016"/>
              <a:gd name="connsiteX5" fmla="*/ 1724435 w 2538484"/>
              <a:gd name="connsiteY5" fmla="*/ 1516016 h 1516016"/>
              <a:gd name="connsiteX6" fmla="*/ 1815152 w 2538484"/>
              <a:gd name="connsiteY6" fmla="*/ 1337481 h 1516016"/>
              <a:gd name="connsiteX7" fmla="*/ 2006221 w 2538484"/>
              <a:gd name="connsiteY7" fmla="*/ 1023582 h 1516016"/>
              <a:gd name="connsiteX8" fmla="*/ 2210937 w 2538484"/>
              <a:gd name="connsiteY8" fmla="*/ 1201003 h 1516016"/>
              <a:gd name="connsiteX9" fmla="*/ 2538484 w 2538484"/>
              <a:gd name="connsiteY9" fmla="*/ 0 h 1516016"/>
              <a:gd name="connsiteX0" fmla="*/ 0 w 2538484"/>
              <a:gd name="connsiteY0" fmla="*/ 109182 h 1516016"/>
              <a:gd name="connsiteX1" fmla="*/ 300251 w 2538484"/>
              <a:gd name="connsiteY1" fmla="*/ 573206 h 1516016"/>
              <a:gd name="connsiteX2" fmla="*/ 614149 w 2538484"/>
              <a:gd name="connsiteY2" fmla="*/ 327547 h 1516016"/>
              <a:gd name="connsiteX3" fmla="*/ 1050878 w 2538484"/>
              <a:gd name="connsiteY3" fmla="*/ 709684 h 1516016"/>
              <a:gd name="connsiteX4" fmla="*/ 1337481 w 2538484"/>
              <a:gd name="connsiteY4" fmla="*/ 95535 h 1516016"/>
              <a:gd name="connsiteX5" fmla="*/ 1724435 w 2538484"/>
              <a:gd name="connsiteY5" fmla="*/ 1516016 h 1516016"/>
              <a:gd name="connsiteX6" fmla="*/ 1815152 w 2538484"/>
              <a:gd name="connsiteY6" fmla="*/ 1337481 h 1516016"/>
              <a:gd name="connsiteX7" fmla="*/ 2006221 w 2538484"/>
              <a:gd name="connsiteY7" fmla="*/ 1023582 h 1516016"/>
              <a:gd name="connsiteX8" fmla="*/ 2210937 w 2538484"/>
              <a:gd name="connsiteY8" fmla="*/ 1201003 h 1516016"/>
              <a:gd name="connsiteX9" fmla="*/ 2538484 w 2538484"/>
              <a:gd name="connsiteY9" fmla="*/ 0 h 1516016"/>
              <a:gd name="connsiteX0" fmla="*/ 0 w 2538484"/>
              <a:gd name="connsiteY0" fmla="*/ 109182 h 1516016"/>
              <a:gd name="connsiteX1" fmla="*/ 300251 w 2538484"/>
              <a:gd name="connsiteY1" fmla="*/ 573206 h 1516016"/>
              <a:gd name="connsiteX2" fmla="*/ 614149 w 2538484"/>
              <a:gd name="connsiteY2" fmla="*/ 327547 h 1516016"/>
              <a:gd name="connsiteX3" fmla="*/ 1050878 w 2538484"/>
              <a:gd name="connsiteY3" fmla="*/ 709684 h 1516016"/>
              <a:gd name="connsiteX4" fmla="*/ 1337481 w 2538484"/>
              <a:gd name="connsiteY4" fmla="*/ 95535 h 1516016"/>
              <a:gd name="connsiteX5" fmla="*/ 1724435 w 2538484"/>
              <a:gd name="connsiteY5" fmla="*/ 1516016 h 1516016"/>
              <a:gd name="connsiteX6" fmla="*/ 1815152 w 2538484"/>
              <a:gd name="connsiteY6" fmla="*/ 1337481 h 1516016"/>
              <a:gd name="connsiteX7" fmla="*/ 2006221 w 2538484"/>
              <a:gd name="connsiteY7" fmla="*/ 1023582 h 1516016"/>
              <a:gd name="connsiteX8" fmla="*/ 2210937 w 2538484"/>
              <a:gd name="connsiteY8" fmla="*/ 1201003 h 1516016"/>
              <a:gd name="connsiteX9" fmla="*/ 2538484 w 2538484"/>
              <a:gd name="connsiteY9" fmla="*/ 0 h 1516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538484" h="1516016">
                <a:moveTo>
                  <a:pt x="0" y="109182"/>
                </a:moveTo>
                <a:cubicBezTo>
                  <a:pt x="98946" y="322997"/>
                  <a:pt x="197893" y="536812"/>
                  <a:pt x="300251" y="573206"/>
                </a:cubicBezTo>
                <a:cubicBezTo>
                  <a:pt x="402609" y="609600"/>
                  <a:pt x="489045" y="304801"/>
                  <a:pt x="614149" y="327547"/>
                </a:cubicBezTo>
                <a:cubicBezTo>
                  <a:pt x="739253" y="350293"/>
                  <a:pt x="930323" y="748353"/>
                  <a:pt x="1050878" y="709684"/>
                </a:cubicBezTo>
                <a:cubicBezTo>
                  <a:pt x="1171433" y="671015"/>
                  <a:pt x="1225222" y="-38854"/>
                  <a:pt x="1337481" y="95535"/>
                </a:cubicBezTo>
                <a:cubicBezTo>
                  <a:pt x="1449741" y="229924"/>
                  <a:pt x="1685672" y="1459477"/>
                  <a:pt x="1724435" y="1516016"/>
                </a:cubicBezTo>
                <a:cubicBezTo>
                  <a:pt x="1766339" y="1472252"/>
                  <a:pt x="1749334" y="1230095"/>
                  <a:pt x="1815152" y="1337481"/>
                </a:cubicBezTo>
                <a:cubicBezTo>
                  <a:pt x="1880970" y="1444867"/>
                  <a:pt x="1940257" y="1046328"/>
                  <a:pt x="2006221" y="1023582"/>
                </a:cubicBezTo>
                <a:cubicBezTo>
                  <a:pt x="2072185" y="1000836"/>
                  <a:pt x="2122227" y="1371600"/>
                  <a:pt x="2210937" y="1201003"/>
                </a:cubicBezTo>
                <a:cubicBezTo>
                  <a:pt x="2299648" y="1030406"/>
                  <a:pt x="2419066" y="515203"/>
                  <a:pt x="2538484" y="0"/>
                </a:cubicBezTo>
              </a:path>
            </a:pathLst>
          </a:custGeom>
          <a:noFill/>
          <a:ln>
            <a:solidFill>
              <a:schemeClr val="accent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Rectangle 44"/>
          <p:cNvSpPr/>
          <p:nvPr/>
        </p:nvSpPr>
        <p:spPr>
          <a:xfrm>
            <a:off x="2269543" y="1547615"/>
            <a:ext cx="303815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Information found by relaxing state variables is fed back to update interaction variables</a:t>
            </a:r>
          </a:p>
        </p:txBody>
      </p:sp>
      <p:sp>
        <p:nvSpPr>
          <p:cNvPr id="48" name="Curved Left Arrow 47"/>
          <p:cNvSpPr/>
          <p:nvPr/>
        </p:nvSpPr>
        <p:spPr>
          <a:xfrm rot="10800000">
            <a:off x="3504074" y="2408980"/>
            <a:ext cx="394087" cy="1275062"/>
          </a:xfrm>
          <a:prstGeom prst="curvedLeftArrow">
            <a:avLst>
              <a:gd name="adj1" fmla="val 41034"/>
              <a:gd name="adj2" fmla="val 147014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47" name="Oval 46"/>
          <p:cNvSpPr/>
          <p:nvPr/>
        </p:nvSpPr>
        <p:spPr>
          <a:xfrm>
            <a:off x="5257902" y="3357686"/>
            <a:ext cx="150377" cy="15037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0751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0 L 0.0418 0.10162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83" y="50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919" y="-78306"/>
            <a:ext cx="10131425" cy="924653"/>
          </a:xfrm>
        </p:spPr>
        <p:txBody>
          <a:bodyPr/>
          <a:lstStyle/>
          <a:p>
            <a:r>
              <a:rPr lang="en-GB" dirty="0" smtClean="0"/>
              <a:t>How natural induction works in 4 easy steps</a:t>
            </a:r>
            <a:endParaRPr lang="en-GB" dirty="0"/>
          </a:p>
        </p:txBody>
      </p:sp>
      <p:pic>
        <p:nvPicPr>
          <p:cNvPr id="4" name="Picture 2" descr="Image result for brain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18" r="12204"/>
          <a:stretch/>
        </p:blipFill>
        <p:spPr bwMode="auto">
          <a:xfrm>
            <a:off x="9667086" y="867564"/>
            <a:ext cx="1417169" cy="1034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www.1000towns.ca/wp-content/uploads/2017/04/DonaldOldingHebb-e1584210282509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08" t="5040" r="25809" b="18519"/>
          <a:stretch/>
        </p:blipFill>
        <p:spPr bwMode="auto">
          <a:xfrm>
            <a:off x="9979333" y="2278642"/>
            <a:ext cx="1303735" cy="1625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/>
          <p:cNvGrpSpPr/>
          <p:nvPr/>
        </p:nvGrpSpPr>
        <p:grpSpPr>
          <a:xfrm>
            <a:off x="10072291" y="4472913"/>
            <a:ext cx="1156105" cy="1464101"/>
            <a:chOff x="10817225" y="4084233"/>
            <a:chExt cx="1156105" cy="1464101"/>
          </a:xfrm>
        </p:grpSpPr>
        <p:pic>
          <p:nvPicPr>
            <p:cNvPr id="2054" name="Picture 6" descr="Animated Metal Springs royalty-free 3d model - Preview no. 1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139" t="17560" r="31452" b="21061"/>
            <a:stretch/>
          </p:blipFill>
          <p:spPr bwMode="auto">
            <a:xfrm rot="19652069">
              <a:off x="11273611" y="4319185"/>
              <a:ext cx="311192" cy="994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Oval 7"/>
            <p:cNvSpPr/>
            <p:nvPr/>
          </p:nvSpPr>
          <p:spPr>
            <a:xfrm>
              <a:off x="10817225" y="4084233"/>
              <a:ext cx="455380" cy="452604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effectLst>
              <a:innerShdw blurRad="63500" dist="50800" dir="81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2800">
                <a:solidFill>
                  <a:srgbClr val="FFFFFF"/>
                </a:solidFill>
                <a:latin typeface="Arial Narrow"/>
                <a:cs typeface="Arial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11517950" y="5095730"/>
              <a:ext cx="455380" cy="452604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effectLst>
              <a:innerShdw blurRad="63500" dist="50800" dir="81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2800">
                <a:solidFill>
                  <a:srgbClr val="FFFFFF"/>
                </a:solidFill>
                <a:latin typeface="Arial Narrow"/>
                <a:cs typeface="Arial"/>
              </a:endParaRPr>
            </a:p>
          </p:txBody>
        </p:sp>
      </p:grpSp>
      <p:sp>
        <p:nvSpPr>
          <p:cNvPr id="5" name="Rectangle 4"/>
          <p:cNvSpPr/>
          <p:nvPr/>
        </p:nvSpPr>
        <p:spPr>
          <a:xfrm>
            <a:off x="1073152" y="945149"/>
            <a:ext cx="827772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/>
              <a:t>global adaptation ability in networks of simple components</a:t>
            </a:r>
            <a:br>
              <a:rPr lang="en-GB" sz="2400" dirty="0"/>
            </a:br>
            <a:r>
              <a:rPr lang="en-GB" sz="2400" dirty="0"/>
              <a:t>(E.g. in a learning neural network)</a:t>
            </a:r>
          </a:p>
        </p:txBody>
      </p:sp>
      <p:sp>
        <p:nvSpPr>
          <p:cNvPr id="6" name="Rectangle 5"/>
          <p:cNvSpPr/>
          <p:nvPr/>
        </p:nvSpPr>
        <p:spPr>
          <a:xfrm>
            <a:off x="1073152" y="2345213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2400" dirty="0" smtClean="0"/>
              <a:t>Unsupervised </a:t>
            </a:r>
            <a:r>
              <a:rPr lang="en-GB" sz="2400" dirty="0"/>
              <a:t>associative learning </a:t>
            </a:r>
          </a:p>
        </p:txBody>
      </p:sp>
      <p:sp>
        <p:nvSpPr>
          <p:cNvPr id="7" name="Rectangle 6"/>
          <p:cNvSpPr/>
          <p:nvPr/>
        </p:nvSpPr>
        <p:spPr>
          <a:xfrm>
            <a:off x="1073152" y="4472913"/>
            <a:ext cx="890618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/>
              <a:t>Viscoelastic connections </a:t>
            </a:r>
            <a:br>
              <a:rPr lang="en-GB" sz="2400" dirty="0"/>
            </a:br>
            <a:r>
              <a:rPr lang="en-GB" sz="2400" dirty="0"/>
              <a:t>(=connections that give-way slightly under stress, make current state more likely to occur again. Viscoelastic connections are natural)</a:t>
            </a:r>
          </a:p>
        </p:txBody>
      </p:sp>
      <p:sp>
        <p:nvSpPr>
          <p:cNvPr id="18" name="Up Arrow 17"/>
          <p:cNvSpPr/>
          <p:nvPr/>
        </p:nvSpPr>
        <p:spPr>
          <a:xfrm>
            <a:off x="2614863" y="1818167"/>
            <a:ext cx="465221" cy="443429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Up Arrow 20"/>
          <p:cNvSpPr/>
          <p:nvPr/>
        </p:nvSpPr>
        <p:spPr>
          <a:xfrm>
            <a:off x="2622883" y="2844750"/>
            <a:ext cx="465221" cy="443429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/>
        </p:nvSpPr>
        <p:spPr>
          <a:xfrm>
            <a:off x="1073152" y="3365238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2400" dirty="0" smtClean="0"/>
              <a:t>positive </a:t>
            </a:r>
            <a:r>
              <a:rPr lang="en-GB" sz="2400" dirty="0"/>
              <a:t>feedback on </a:t>
            </a:r>
            <a:r>
              <a:rPr lang="en-GB" sz="2400" dirty="0" smtClean="0"/>
              <a:t>correlations</a:t>
            </a:r>
            <a:endParaRPr lang="en-GB" sz="2400" dirty="0"/>
          </a:p>
        </p:txBody>
      </p:sp>
      <p:sp>
        <p:nvSpPr>
          <p:cNvPr id="24" name="Up Arrow 23"/>
          <p:cNvSpPr/>
          <p:nvPr/>
        </p:nvSpPr>
        <p:spPr>
          <a:xfrm>
            <a:off x="2614862" y="3903846"/>
            <a:ext cx="465221" cy="443429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/>
          <p:cNvSpPr txBox="1"/>
          <p:nvPr/>
        </p:nvSpPr>
        <p:spPr>
          <a:xfrm>
            <a:off x="1767163" y="1591320"/>
            <a:ext cx="78899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6000" dirty="0" smtClean="0">
                <a:sym typeface="Wingdings" panose="05000000000000000000" pitchFamily="2" charset="2"/>
              </a:rPr>
              <a:t></a:t>
            </a:r>
            <a:endParaRPr lang="en-GB" sz="6000" dirty="0"/>
          </a:p>
        </p:txBody>
      </p:sp>
      <p:sp>
        <p:nvSpPr>
          <p:cNvPr id="17" name="TextBox 16"/>
          <p:cNvSpPr txBox="1"/>
          <p:nvPr/>
        </p:nvSpPr>
        <p:spPr>
          <a:xfrm>
            <a:off x="1746013" y="2610245"/>
            <a:ext cx="78899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6000" dirty="0" smtClean="0">
                <a:sym typeface="Wingdings" panose="05000000000000000000" pitchFamily="2" charset="2"/>
              </a:rPr>
              <a:t></a:t>
            </a:r>
            <a:endParaRPr lang="en-GB" sz="6000" dirty="0"/>
          </a:p>
        </p:txBody>
      </p:sp>
    </p:spTree>
    <p:extLst>
      <p:ext uri="{BB962C8B-B14F-4D97-AF65-F5344CB8AC3E}">
        <p14:creationId xmlns:p14="http://schemas.microsoft.com/office/powerpoint/2010/main" val="658175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6906" y="1614497"/>
            <a:ext cx="9195298" cy="4331378"/>
          </a:xfrm>
        </p:spPr>
        <p:txBody>
          <a:bodyPr>
            <a:noAutofit/>
          </a:bodyPr>
          <a:lstStyle/>
          <a:p>
            <a:r>
              <a:rPr lang="en-GB" dirty="0" smtClean="0"/>
              <a:t>Doesn’t need any fancy learning mechanisms/algorithms… only requires </a:t>
            </a:r>
            <a:r>
              <a:rPr lang="en-GB" b="1" dirty="0" smtClean="0"/>
              <a:t>positive feedback on correlations </a:t>
            </a:r>
            <a:r>
              <a:rPr lang="en-GB" dirty="0" smtClean="0"/>
              <a:t>– </a:t>
            </a:r>
            <a:r>
              <a:rPr lang="en-GB" sz="2400" dirty="0" smtClean="0"/>
              <a:t>the more two things co-occur, the more the connection between them changes in the manner that makes them co-occur more</a:t>
            </a:r>
          </a:p>
          <a:p>
            <a:r>
              <a:rPr lang="en-GB" dirty="0" smtClean="0"/>
              <a:t>Such positive feedback </a:t>
            </a:r>
            <a:r>
              <a:rPr lang="en-GB" dirty="0"/>
              <a:t>will occur spontaneously in any </a:t>
            </a:r>
            <a:r>
              <a:rPr lang="en-GB" dirty="0" smtClean="0"/>
              <a:t>dynamical </a:t>
            </a:r>
            <a:r>
              <a:rPr lang="en-GB" dirty="0"/>
              <a:t>system </a:t>
            </a:r>
            <a:r>
              <a:rPr lang="en-GB" dirty="0" smtClean="0"/>
              <a:t>described by a network of viscoelastic connections i.e. interactions that ‘give way’ a little under stress. Natural systems </a:t>
            </a:r>
            <a:r>
              <a:rPr lang="en-GB" b="1" i="1" dirty="0" smtClean="0"/>
              <a:t>relax </a:t>
            </a:r>
            <a:r>
              <a:rPr lang="en-GB" dirty="0" smtClean="0"/>
              <a:t>connections</a:t>
            </a:r>
          </a:p>
          <a:p>
            <a:r>
              <a:rPr lang="en-GB" dirty="0" smtClean="0"/>
              <a:t>When they give way, they oppose less </a:t>
            </a:r>
            <a:r>
              <a:rPr lang="en-GB" sz="2400" dirty="0" smtClean="0"/>
              <a:t>(become more consistent with the current pattern of forcing determined by state variables)</a:t>
            </a:r>
            <a:r>
              <a:rPr lang="en-GB" dirty="0" smtClean="0"/>
              <a:t> </a:t>
            </a:r>
            <a:r>
              <a:rPr lang="en-GB" dirty="0" smtClean="0">
                <a:sym typeface="Symbol" panose="05050102010706020507" pitchFamily="18" charset="2"/>
              </a:rPr>
              <a:t></a:t>
            </a:r>
            <a:r>
              <a:rPr lang="en-GB" dirty="0" smtClean="0"/>
              <a:t> more likely for this to co-occur again </a:t>
            </a:r>
            <a:br>
              <a:rPr lang="en-GB" dirty="0" smtClean="0"/>
            </a:br>
            <a:r>
              <a:rPr lang="en-GB" dirty="0" smtClean="0"/>
              <a:t>= positive feedback on correlations</a:t>
            </a:r>
          </a:p>
        </p:txBody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247650" y="308853"/>
            <a:ext cx="11239500" cy="864855"/>
          </a:xfrm>
        </p:spPr>
        <p:txBody>
          <a:bodyPr>
            <a:normAutofit fontScale="90000"/>
          </a:bodyPr>
          <a:lstStyle/>
          <a:p>
            <a:r>
              <a:rPr lang="en-GB" dirty="0"/>
              <a:t>Correlation learning </a:t>
            </a:r>
            <a:r>
              <a:rPr lang="en-GB" dirty="0" smtClean="0"/>
              <a:t>(associative induction) happens naturally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14530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e.g</a:t>
            </a:r>
            <a:r>
              <a:rPr lang="en-GB" dirty="0"/>
              <a:t>. physical system of particles connected by springs</a:t>
            </a:r>
          </a:p>
        </p:txBody>
      </p:sp>
      <p:grpSp>
        <p:nvGrpSpPr>
          <p:cNvPr id="36" name="Group 35"/>
          <p:cNvGrpSpPr/>
          <p:nvPr/>
        </p:nvGrpSpPr>
        <p:grpSpPr>
          <a:xfrm>
            <a:off x="4779492" y="2815322"/>
            <a:ext cx="3652968" cy="2067800"/>
            <a:chOff x="5126569" y="4318865"/>
            <a:chExt cx="3652968" cy="2210937"/>
          </a:xfrm>
        </p:grpSpPr>
        <p:sp>
          <p:nvSpPr>
            <p:cNvPr id="12" name="Rectangle 24"/>
            <p:cNvSpPr/>
            <p:nvPr/>
          </p:nvSpPr>
          <p:spPr>
            <a:xfrm rot="20100000" flipV="1">
              <a:off x="7877305" y="4755771"/>
              <a:ext cx="652748" cy="726587"/>
            </a:xfrm>
            <a:custGeom>
              <a:avLst/>
              <a:gdLst>
                <a:gd name="connsiteX0" fmla="*/ 0 w 169459"/>
                <a:gd name="connsiteY0" fmla="*/ 0 h 2283724"/>
                <a:gd name="connsiteX1" fmla="*/ 169459 w 169459"/>
                <a:gd name="connsiteY1" fmla="*/ 0 h 2283724"/>
                <a:gd name="connsiteX2" fmla="*/ 169459 w 169459"/>
                <a:gd name="connsiteY2" fmla="*/ 2283724 h 2283724"/>
                <a:gd name="connsiteX3" fmla="*/ 0 w 169459"/>
                <a:gd name="connsiteY3" fmla="*/ 2283724 h 2283724"/>
                <a:gd name="connsiteX4" fmla="*/ 0 w 169459"/>
                <a:gd name="connsiteY4" fmla="*/ 0 h 2283724"/>
                <a:gd name="connsiteX0" fmla="*/ 26209 w 195668"/>
                <a:gd name="connsiteY0" fmla="*/ 0 h 2283724"/>
                <a:gd name="connsiteX1" fmla="*/ 195668 w 195668"/>
                <a:gd name="connsiteY1" fmla="*/ 0 h 2283724"/>
                <a:gd name="connsiteX2" fmla="*/ 195668 w 195668"/>
                <a:gd name="connsiteY2" fmla="*/ 2283724 h 2283724"/>
                <a:gd name="connsiteX3" fmla="*/ 26209 w 195668"/>
                <a:gd name="connsiteY3" fmla="*/ 2283724 h 2283724"/>
                <a:gd name="connsiteX4" fmla="*/ 0 w 195668"/>
                <a:gd name="connsiteY4" fmla="*/ 1078878 h 2283724"/>
                <a:gd name="connsiteX5" fmla="*/ 26209 w 195668"/>
                <a:gd name="connsiteY5" fmla="*/ 0 h 2283724"/>
                <a:gd name="connsiteX0" fmla="*/ 26209 w 195668"/>
                <a:gd name="connsiteY0" fmla="*/ 0 h 2283724"/>
                <a:gd name="connsiteX1" fmla="*/ 195668 w 195668"/>
                <a:gd name="connsiteY1" fmla="*/ 0 h 2283724"/>
                <a:gd name="connsiteX2" fmla="*/ 193738 w 195668"/>
                <a:gd name="connsiteY2" fmla="*/ 1139123 h 2283724"/>
                <a:gd name="connsiteX3" fmla="*/ 195668 w 195668"/>
                <a:gd name="connsiteY3" fmla="*/ 2283724 h 2283724"/>
                <a:gd name="connsiteX4" fmla="*/ 26209 w 195668"/>
                <a:gd name="connsiteY4" fmla="*/ 2283724 h 2283724"/>
                <a:gd name="connsiteX5" fmla="*/ 0 w 195668"/>
                <a:gd name="connsiteY5" fmla="*/ 1078878 h 2283724"/>
                <a:gd name="connsiteX6" fmla="*/ 26209 w 195668"/>
                <a:gd name="connsiteY6" fmla="*/ 0 h 2283724"/>
                <a:gd name="connsiteX0" fmla="*/ 153166 w 322625"/>
                <a:gd name="connsiteY0" fmla="*/ 0 h 2283724"/>
                <a:gd name="connsiteX1" fmla="*/ 322625 w 322625"/>
                <a:gd name="connsiteY1" fmla="*/ 0 h 2283724"/>
                <a:gd name="connsiteX2" fmla="*/ 320695 w 322625"/>
                <a:gd name="connsiteY2" fmla="*/ 1139123 h 2283724"/>
                <a:gd name="connsiteX3" fmla="*/ 322625 w 322625"/>
                <a:gd name="connsiteY3" fmla="*/ 2283724 h 2283724"/>
                <a:gd name="connsiteX4" fmla="*/ 153166 w 322625"/>
                <a:gd name="connsiteY4" fmla="*/ 2283724 h 2283724"/>
                <a:gd name="connsiteX5" fmla="*/ 0 w 322625"/>
                <a:gd name="connsiteY5" fmla="*/ 1032669 h 2283724"/>
                <a:gd name="connsiteX6" fmla="*/ 153166 w 322625"/>
                <a:gd name="connsiteY6" fmla="*/ 0 h 2283724"/>
                <a:gd name="connsiteX0" fmla="*/ 153166 w 914140"/>
                <a:gd name="connsiteY0" fmla="*/ 0 h 2283724"/>
                <a:gd name="connsiteX1" fmla="*/ 914140 w 914140"/>
                <a:gd name="connsiteY1" fmla="*/ 1591444 h 2283724"/>
                <a:gd name="connsiteX2" fmla="*/ 320695 w 914140"/>
                <a:gd name="connsiteY2" fmla="*/ 1139123 h 2283724"/>
                <a:gd name="connsiteX3" fmla="*/ 322625 w 914140"/>
                <a:gd name="connsiteY3" fmla="*/ 2283724 h 2283724"/>
                <a:gd name="connsiteX4" fmla="*/ 153166 w 914140"/>
                <a:gd name="connsiteY4" fmla="*/ 2283724 h 2283724"/>
                <a:gd name="connsiteX5" fmla="*/ 0 w 914140"/>
                <a:gd name="connsiteY5" fmla="*/ 1032669 h 2283724"/>
                <a:gd name="connsiteX6" fmla="*/ 153166 w 914140"/>
                <a:gd name="connsiteY6" fmla="*/ 0 h 2283724"/>
                <a:gd name="connsiteX0" fmla="*/ 1198170 w 1198170"/>
                <a:gd name="connsiteY0" fmla="*/ 497895 h 1251055"/>
                <a:gd name="connsiteX1" fmla="*/ 914140 w 1198170"/>
                <a:gd name="connsiteY1" fmla="*/ 558775 h 1251055"/>
                <a:gd name="connsiteX2" fmla="*/ 320695 w 1198170"/>
                <a:gd name="connsiteY2" fmla="*/ 106454 h 1251055"/>
                <a:gd name="connsiteX3" fmla="*/ 322625 w 1198170"/>
                <a:gd name="connsiteY3" fmla="*/ 1251055 h 1251055"/>
                <a:gd name="connsiteX4" fmla="*/ 153166 w 1198170"/>
                <a:gd name="connsiteY4" fmla="*/ 1251055 h 1251055"/>
                <a:gd name="connsiteX5" fmla="*/ 0 w 1198170"/>
                <a:gd name="connsiteY5" fmla="*/ 0 h 1251055"/>
                <a:gd name="connsiteX6" fmla="*/ 1198170 w 1198170"/>
                <a:gd name="connsiteY6" fmla="*/ 497895 h 1251055"/>
                <a:gd name="connsiteX0" fmla="*/ 1198170 w 1198170"/>
                <a:gd name="connsiteY0" fmla="*/ 497895 h 1251055"/>
                <a:gd name="connsiteX1" fmla="*/ 1074872 w 1198170"/>
                <a:gd name="connsiteY1" fmla="*/ 709704 h 1251055"/>
                <a:gd name="connsiteX2" fmla="*/ 320695 w 1198170"/>
                <a:gd name="connsiteY2" fmla="*/ 106454 h 1251055"/>
                <a:gd name="connsiteX3" fmla="*/ 322625 w 1198170"/>
                <a:gd name="connsiteY3" fmla="*/ 1251055 h 1251055"/>
                <a:gd name="connsiteX4" fmla="*/ 153166 w 1198170"/>
                <a:gd name="connsiteY4" fmla="*/ 1251055 h 1251055"/>
                <a:gd name="connsiteX5" fmla="*/ 0 w 1198170"/>
                <a:gd name="connsiteY5" fmla="*/ 0 h 1251055"/>
                <a:gd name="connsiteX6" fmla="*/ 1198170 w 1198170"/>
                <a:gd name="connsiteY6" fmla="*/ 497895 h 1251055"/>
                <a:gd name="connsiteX0" fmla="*/ 1198170 w 1198170"/>
                <a:gd name="connsiteY0" fmla="*/ 497895 h 1251055"/>
                <a:gd name="connsiteX1" fmla="*/ 1074872 w 1198170"/>
                <a:gd name="connsiteY1" fmla="*/ 709704 h 1251055"/>
                <a:gd name="connsiteX2" fmla="*/ 487128 w 1198170"/>
                <a:gd name="connsiteY2" fmla="*/ 495663 h 1251055"/>
                <a:gd name="connsiteX3" fmla="*/ 322625 w 1198170"/>
                <a:gd name="connsiteY3" fmla="*/ 1251055 h 1251055"/>
                <a:gd name="connsiteX4" fmla="*/ 153166 w 1198170"/>
                <a:gd name="connsiteY4" fmla="*/ 1251055 h 1251055"/>
                <a:gd name="connsiteX5" fmla="*/ 0 w 1198170"/>
                <a:gd name="connsiteY5" fmla="*/ 0 h 1251055"/>
                <a:gd name="connsiteX6" fmla="*/ 1198170 w 1198170"/>
                <a:gd name="connsiteY6" fmla="*/ 497895 h 1251055"/>
                <a:gd name="connsiteX0" fmla="*/ 1198170 w 1198170"/>
                <a:gd name="connsiteY0" fmla="*/ 497895 h 1251055"/>
                <a:gd name="connsiteX1" fmla="*/ 1074872 w 1198170"/>
                <a:gd name="connsiteY1" fmla="*/ 709704 h 1251055"/>
                <a:gd name="connsiteX2" fmla="*/ 487128 w 1198170"/>
                <a:gd name="connsiteY2" fmla="*/ 495663 h 1251055"/>
                <a:gd name="connsiteX3" fmla="*/ 322625 w 1198170"/>
                <a:gd name="connsiteY3" fmla="*/ 1251055 h 1251055"/>
                <a:gd name="connsiteX4" fmla="*/ 153166 w 1198170"/>
                <a:gd name="connsiteY4" fmla="*/ 1251055 h 1251055"/>
                <a:gd name="connsiteX5" fmla="*/ 0 w 1198170"/>
                <a:gd name="connsiteY5" fmla="*/ 0 h 1251055"/>
                <a:gd name="connsiteX6" fmla="*/ 1198170 w 1198170"/>
                <a:gd name="connsiteY6" fmla="*/ 497895 h 1251055"/>
                <a:gd name="connsiteX0" fmla="*/ 1198170 w 1198170"/>
                <a:gd name="connsiteY0" fmla="*/ 497895 h 1251055"/>
                <a:gd name="connsiteX1" fmla="*/ 1074872 w 1198170"/>
                <a:gd name="connsiteY1" fmla="*/ 709704 h 1251055"/>
                <a:gd name="connsiteX2" fmla="*/ 487128 w 1198170"/>
                <a:gd name="connsiteY2" fmla="*/ 495663 h 1251055"/>
                <a:gd name="connsiteX3" fmla="*/ 322625 w 1198170"/>
                <a:gd name="connsiteY3" fmla="*/ 1251055 h 1251055"/>
                <a:gd name="connsiteX4" fmla="*/ 153166 w 1198170"/>
                <a:gd name="connsiteY4" fmla="*/ 1251055 h 1251055"/>
                <a:gd name="connsiteX5" fmla="*/ 0 w 1198170"/>
                <a:gd name="connsiteY5" fmla="*/ 0 h 1251055"/>
                <a:gd name="connsiteX6" fmla="*/ 1198170 w 1198170"/>
                <a:gd name="connsiteY6" fmla="*/ 497895 h 1251055"/>
                <a:gd name="connsiteX0" fmla="*/ 1198170 w 1198170"/>
                <a:gd name="connsiteY0" fmla="*/ 558672 h 1311832"/>
                <a:gd name="connsiteX1" fmla="*/ 1074872 w 1198170"/>
                <a:gd name="connsiteY1" fmla="*/ 770481 h 1311832"/>
                <a:gd name="connsiteX2" fmla="*/ 487128 w 1198170"/>
                <a:gd name="connsiteY2" fmla="*/ 556440 h 1311832"/>
                <a:gd name="connsiteX3" fmla="*/ 322625 w 1198170"/>
                <a:gd name="connsiteY3" fmla="*/ 1311832 h 1311832"/>
                <a:gd name="connsiteX4" fmla="*/ 153166 w 1198170"/>
                <a:gd name="connsiteY4" fmla="*/ 1311832 h 1311832"/>
                <a:gd name="connsiteX5" fmla="*/ 0 w 1198170"/>
                <a:gd name="connsiteY5" fmla="*/ 60777 h 1311832"/>
                <a:gd name="connsiteX6" fmla="*/ 1198170 w 1198170"/>
                <a:gd name="connsiteY6" fmla="*/ 558672 h 1311832"/>
                <a:gd name="connsiteX0" fmla="*/ 1357033 w 1357033"/>
                <a:gd name="connsiteY0" fmla="*/ 558672 h 1311832"/>
                <a:gd name="connsiteX1" fmla="*/ 1233735 w 1357033"/>
                <a:gd name="connsiteY1" fmla="*/ 770481 h 1311832"/>
                <a:gd name="connsiteX2" fmla="*/ 645991 w 1357033"/>
                <a:gd name="connsiteY2" fmla="*/ 556440 h 1311832"/>
                <a:gd name="connsiteX3" fmla="*/ 481488 w 1357033"/>
                <a:gd name="connsiteY3" fmla="*/ 1311832 h 1311832"/>
                <a:gd name="connsiteX4" fmla="*/ 312029 w 1357033"/>
                <a:gd name="connsiteY4" fmla="*/ 1311832 h 1311832"/>
                <a:gd name="connsiteX5" fmla="*/ 158863 w 1357033"/>
                <a:gd name="connsiteY5" fmla="*/ 60777 h 1311832"/>
                <a:gd name="connsiteX6" fmla="*/ 1357033 w 1357033"/>
                <a:gd name="connsiteY6" fmla="*/ 558672 h 1311832"/>
                <a:gd name="connsiteX0" fmla="*/ 1271186 w 1271186"/>
                <a:gd name="connsiteY0" fmla="*/ 578440 h 1331600"/>
                <a:gd name="connsiteX1" fmla="*/ 1147888 w 1271186"/>
                <a:gd name="connsiteY1" fmla="*/ 790249 h 1331600"/>
                <a:gd name="connsiteX2" fmla="*/ 560144 w 1271186"/>
                <a:gd name="connsiteY2" fmla="*/ 576208 h 1331600"/>
                <a:gd name="connsiteX3" fmla="*/ 395641 w 1271186"/>
                <a:gd name="connsiteY3" fmla="*/ 1331600 h 1331600"/>
                <a:gd name="connsiteX4" fmla="*/ 226182 w 1271186"/>
                <a:gd name="connsiteY4" fmla="*/ 1331600 h 1331600"/>
                <a:gd name="connsiteX5" fmla="*/ 183504 w 1271186"/>
                <a:gd name="connsiteY5" fmla="*/ 59141 h 1331600"/>
                <a:gd name="connsiteX6" fmla="*/ 1271186 w 1271186"/>
                <a:gd name="connsiteY6" fmla="*/ 578440 h 1331600"/>
                <a:gd name="connsiteX0" fmla="*/ 1271186 w 1271186"/>
                <a:gd name="connsiteY0" fmla="*/ 578440 h 1331600"/>
                <a:gd name="connsiteX1" fmla="*/ 1147888 w 1271186"/>
                <a:gd name="connsiteY1" fmla="*/ 790249 h 1331600"/>
                <a:gd name="connsiteX2" fmla="*/ 378009 w 1271186"/>
                <a:gd name="connsiteY2" fmla="*/ 314791 h 1331600"/>
                <a:gd name="connsiteX3" fmla="*/ 395641 w 1271186"/>
                <a:gd name="connsiteY3" fmla="*/ 1331600 h 1331600"/>
                <a:gd name="connsiteX4" fmla="*/ 226182 w 1271186"/>
                <a:gd name="connsiteY4" fmla="*/ 1331600 h 1331600"/>
                <a:gd name="connsiteX5" fmla="*/ 183504 w 1271186"/>
                <a:gd name="connsiteY5" fmla="*/ 59141 h 1331600"/>
                <a:gd name="connsiteX6" fmla="*/ 1271186 w 1271186"/>
                <a:gd name="connsiteY6" fmla="*/ 578440 h 133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71186" h="1331600">
                  <a:moveTo>
                    <a:pt x="1271186" y="578440"/>
                  </a:moveTo>
                  <a:lnTo>
                    <a:pt x="1147888" y="790249"/>
                  </a:lnTo>
                  <a:cubicBezTo>
                    <a:pt x="1147245" y="1169957"/>
                    <a:pt x="688579" y="212203"/>
                    <a:pt x="378009" y="314791"/>
                  </a:cubicBezTo>
                  <a:cubicBezTo>
                    <a:pt x="163511" y="525591"/>
                    <a:pt x="394998" y="950066"/>
                    <a:pt x="395641" y="1331600"/>
                  </a:cubicBezTo>
                  <a:lnTo>
                    <a:pt x="226182" y="1331600"/>
                  </a:lnTo>
                  <a:cubicBezTo>
                    <a:pt x="175127" y="914582"/>
                    <a:pt x="-228732" y="225377"/>
                    <a:pt x="183504" y="59141"/>
                  </a:cubicBezTo>
                  <a:cubicBezTo>
                    <a:pt x="630837" y="-188775"/>
                    <a:pt x="871796" y="412475"/>
                    <a:pt x="1271186" y="578440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2800">
                <a:solidFill>
                  <a:srgbClr val="FFFFFF"/>
                </a:solidFill>
                <a:latin typeface="Arial Narrow"/>
                <a:cs typeface="Arial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 rot="1500000">
              <a:off x="7303604" y="4928108"/>
              <a:ext cx="86381" cy="124619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2800">
                <a:solidFill>
                  <a:srgbClr val="FFFFFF"/>
                </a:solidFill>
                <a:latin typeface="Arial Narrow"/>
                <a:cs typeface="Arial"/>
              </a:endParaRPr>
            </a:p>
          </p:txBody>
        </p:sp>
        <p:sp>
          <p:nvSpPr>
            <p:cNvPr id="14" name="Rectangle 24"/>
            <p:cNvSpPr/>
            <p:nvPr/>
          </p:nvSpPr>
          <p:spPr>
            <a:xfrm rot="12710364">
              <a:off x="5392624" y="4877013"/>
              <a:ext cx="652748" cy="726587"/>
            </a:xfrm>
            <a:custGeom>
              <a:avLst/>
              <a:gdLst>
                <a:gd name="connsiteX0" fmla="*/ 0 w 169459"/>
                <a:gd name="connsiteY0" fmla="*/ 0 h 2283724"/>
                <a:gd name="connsiteX1" fmla="*/ 169459 w 169459"/>
                <a:gd name="connsiteY1" fmla="*/ 0 h 2283724"/>
                <a:gd name="connsiteX2" fmla="*/ 169459 w 169459"/>
                <a:gd name="connsiteY2" fmla="*/ 2283724 h 2283724"/>
                <a:gd name="connsiteX3" fmla="*/ 0 w 169459"/>
                <a:gd name="connsiteY3" fmla="*/ 2283724 h 2283724"/>
                <a:gd name="connsiteX4" fmla="*/ 0 w 169459"/>
                <a:gd name="connsiteY4" fmla="*/ 0 h 2283724"/>
                <a:gd name="connsiteX0" fmla="*/ 26209 w 195668"/>
                <a:gd name="connsiteY0" fmla="*/ 0 h 2283724"/>
                <a:gd name="connsiteX1" fmla="*/ 195668 w 195668"/>
                <a:gd name="connsiteY1" fmla="*/ 0 h 2283724"/>
                <a:gd name="connsiteX2" fmla="*/ 195668 w 195668"/>
                <a:gd name="connsiteY2" fmla="*/ 2283724 h 2283724"/>
                <a:gd name="connsiteX3" fmla="*/ 26209 w 195668"/>
                <a:gd name="connsiteY3" fmla="*/ 2283724 h 2283724"/>
                <a:gd name="connsiteX4" fmla="*/ 0 w 195668"/>
                <a:gd name="connsiteY4" fmla="*/ 1078878 h 2283724"/>
                <a:gd name="connsiteX5" fmla="*/ 26209 w 195668"/>
                <a:gd name="connsiteY5" fmla="*/ 0 h 2283724"/>
                <a:gd name="connsiteX0" fmla="*/ 26209 w 195668"/>
                <a:gd name="connsiteY0" fmla="*/ 0 h 2283724"/>
                <a:gd name="connsiteX1" fmla="*/ 195668 w 195668"/>
                <a:gd name="connsiteY1" fmla="*/ 0 h 2283724"/>
                <a:gd name="connsiteX2" fmla="*/ 193738 w 195668"/>
                <a:gd name="connsiteY2" fmla="*/ 1139123 h 2283724"/>
                <a:gd name="connsiteX3" fmla="*/ 195668 w 195668"/>
                <a:gd name="connsiteY3" fmla="*/ 2283724 h 2283724"/>
                <a:gd name="connsiteX4" fmla="*/ 26209 w 195668"/>
                <a:gd name="connsiteY4" fmla="*/ 2283724 h 2283724"/>
                <a:gd name="connsiteX5" fmla="*/ 0 w 195668"/>
                <a:gd name="connsiteY5" fmla="*/ 1078878 h 2283724"/>
                <a:gd name="connsiteX6" fmla="*/ 26209 w 195668"/>
                <a:gd name="connsiteY6" fmla="*/ 0 h 2283724"/>
                <a:gd name="connsiteX0" fmla="*/ 153166 w 322625"/>
                <a:gd name="connsiteY0" fmla="*/ 0 h 2283724"/>
                <a:gd name="connsiteX1" fmla="*/ 322625 w 322625"/>
                <a:gd name="connsiteY1" fmla="*/ 0 h 2283724"/>
                <a:gd name="connsiteX2" fmla="*/ 320695 w 322625"/>
                <a:gd name="connsiteY2" fmla="*/ 1139123 h 2283724"/>
                <a:gd name="connsiteX3" fmla="*/ 322625 w 322625"/>
                <a:gd name="connsiteY3" fmla="*/ 2283724 h 2283724"/>
                <a:gd name="connsiteX4" fmla="*/ 153166 w 322625"/>
                <a:gd name="connsiteY4" fmla="*/ 2283724 h 2283724"/>
                <a:gd name="connsiteX5" fmla="*/ 0 w 322625"/>
                <a:gd name="connsiteY5" fmla="*/ 1032669 h 2283724"/>
                <a:gd name="connsiteX6" fmla="*/ 153166 w 322625"/>
                <a:gd name="connsiteY6" fmla="*/ 0 h 2283724"/>
                <a:gd name="connsiteX0" fmla="*/ 153166 w 914140"/>
                <a:gd name="connsiteY0" fmla="*/ 0 h 2283724"/>
                <a:gd name="connsiteX1" fmla="*/ 914140 w 914140"/>
                <a:gd name="connsiteY1" fmla="*/ 1591444 h 2283724"/>
                <a:gd name="connsiteX2" fmla="*/ 320695 w 914140"/>
                <a:gd name="connsiteY2" fmla="*/ 1139123 h 2283724"/>
                <a:gd name="connsiteX3" fmla="*/ 322625 w 914140"/>
                <a:gd name="connsiteY3" fmla="*/ 2283724 h 2283724"/>
                <a:gd name="connsiteX4" fmla="*/ 153166 w 914140"/>
                <a:gd name="connsiteY4" fmla="*/ 2283724 h 2283724"/>
                <a:gd name="connsiteX5" fmla="*/ 0 w 914140"/>
                <a:gd name="connsiteY5" fmla="*/ 1032669 h 2283724"/>
                <a:gd name="connsiteX6" fmla="*/ 153166 w 914140"/>
                <a:gd name="connsiteY6" fmla="*/ 0 h 2283724"/>
                <a:gd name="connsiteX0" fmla="*/ 1198170 w 1198170"/>
                <a:gd name="connsiteY0" fmla="*/ 497895 h 1251055"/>
                <a:gd name="connsiteX1" fmla="*/ 914140 w 1198170"/>
                <a:gd name="connsiteY1" fmla="*/ 558775 h 1251055"/>
                <a:gd name="connsiteX2" fmla="*/ 320695 w 1198170"/>
                <a:gd name="connsiteY2" fmla="*/ 106454 h 1251055"/>
                <a:gd name="connsiteX3" fmla="*/ 322625 w 1198170"/>
                <a:gd name="connsiteY3" fmla="*/ 1251055 h 1251055"/>
                <a:gd name="connsiteX4" fmla="*/ 153166 w 1198170"/>
                <a:gd name="connsiteY4" fmla="*/ 1251055 h 1251055"/>
                <a:gd name="connsiteX5" fmla="*/ 0 w 1198170"/>
                <a:gd name="connsiteY5" fmla="*/ 0 h 1251055"/>
                <a:gd name="connsiteX6" fmla="*/ 1198170 w 1198170"/>
                <a:gd name="connsiteY6" fmla="*/ 497895 h 1251055"/>
                <a:gd name="connsiteX0" fmla="*/ 1198170 w 1198170"/>
                <a:gd name="connsiteY0" fmla="*/ 497895 h 1251055"/>
                <a:gd name="connsiteX1" fmla="*/ 1074872 w 1198170"/>
                <a:gd name="connsiteY1" fmla="*/ 709704 h 1251055"/>
                <a:gd name="connsiteX2" fmla="*/ 320695 w 1198170"/>
                <a:gd name="connsiteY2" fmla="*/ 106454 h 1251055"/>
                <a:gd name="connsiteX3" fmla="*/ 322625 w 1198170"/>
                <a:gd name="connsiteY3" fmla="*/ 1251055 h 1251055"/>
                <a:gd name="connsiteX4" fmla="*/ 153166 w 1198170"/>
                <a:gd name="connsiteY4" fmla="*/ 1251055 h 1251055"/>
                <a:gd name="connsiteX5" fmla="*/ 0 w 1198170"/>
                <a:gd name="connsiteY5" fmla="*/ 0 h 1251055"/>
                <a:gd name="connsiteX6" fmla="*/ 1198170 w 1198170"/>
                <a:gd name="connsiteY6" fmla="*/ 497895 h 1251055"/>
                <a:gd name="connsiteX0" fmla="*/ 1198170 w 1198170"/>
                <a:gd name="connsiteY0" fmla="*/ 497895 h 1251055"/>
                <a:gd name="connsiteX1" fmla="*/ 1074872 w 1198170"/>
                <a:gd name="connsiteY1" fmla="*/ 709704 h 1251055"/>
                <a:gd name="connsiteX2" fmla="*/ 487128 w 1198170"/>
                <a:gd name="connsiteY2" fmla="*/ 495663 h 1251055"/>
                <a:gd name="connsiteX3" fmla="*/ 322625 w 1198170"/>
                <a:gd name="connsiteY3" fmla="*/ 1251055 h 1251055"/>
                <a:gd name="connsiteX4" fmla="*/ 153166 w 1198170"/>
                <a:gd name="connsiteY4" fmla="*/ 1251055 h 1251055"/>
                <a:gd name="connsiteX5" fmla="*/ 0 w 1198170"/>
                <a:gd name="connsiteY5" fmla="*/ 0 h 1251055"/>
                <a:gd name="connsiteX6" fmla="*/ 1198170 w 1198170"/>
                <a:gd name="connsiteY6" fmla="*/ 497895 h 1251055"/>
                <a:gd name="connsiteX0" fmla="*/ 1198170 w 1198170"/>
                <a:gd name="connsiteY0" fmla="*/ 497895 h 1251055"/>
                <a:gd name="connsiteX1" fmla="*/ 1074872 w 1198170"/>
                <a:gd name="connsiteY1" fmla="*/ 709704 h 1251055"/>
                <a:gd name="connsiteX2" fmla="*/ 487128 w 1198170"/>
                <a:gd name="connsiteY2" fmla="*/ 495663 h 1251055"/>
                <a:gd name="connsiteX3" fmla="*/ 322625 w 1198170"/>
                <a:gd name="connsiteY3" fmla="*/ 1251055 h 1251055"/>
                <a:gd name="connsiteX4" fmla="*/ 153166 w 1198170"/>
                <a:gd name="connsiteY4" fmla="*/ 1251055 h 1251055"/>
                <a:gd name="connsiteX5" fmla="*/ 0 w 1198170"/>
                <a:gd name="connsiteY5" fmla="*/ 0 h 1251055"/>
                <a:gd name="connsiteX6" fmla="*/ 1198170 w 1198170"/>
                <a:gd name="connsiteY6" fmla="*/ 497895 h 1251055"/>
                <a:gd name="connsiteX0" fmla="*/ 1198170 w 1198170"/>
                <a:gd name="connsiteY0" fmla="*/ 497895 h 1251055"/>
                <a:gd name="connsiteX1" fmla="*/ 1074872 w 1198170"/>
                <a:gd name="connsiteY1" fmla="*/ 709704 h 1251055"/>
                <a:gd name="connsiteX2" fmla="*/ 487128 w 1198170"/>
                <a:gd name="connsiteY2" fmla="*/ 495663 h 1251055"/>
                <a:gd name="connsiteX3" fmla="*/ 322625 w 1198170"/>
                <a:gd name="connsiteY3" fmla="*/ 1251055 h 1251055"/>
                <a:gd name="connsiteX4" fmla="*/ 153166 w 1198170"/>
                <a:gd name="connsiteY4" fmla="*/ 1251055 h 1251055"/>
                <a:gd name="connsiteX5" fmla="*/ 0 w 1198170"/>
                <a:gd name="connsiteY5" fmla="*/ 0 h 1251055"/>
                <a:gd name="connsiteX6" fmla="*/ 1198170 w 1198170"/>
                <a:gd name="connsiteY6" fmla="*/ 497895 h 1251055"/>
                <a:gd name="connsiteX0" fmla="*/ 1198170 w 1198170"/>
                <a:gd name="connsiteY0" fmla="*/ 558672 h 1311832"/>
                <a:gd name="connsiteX1" fmla="*/ 1074872 w 1198170"/>
                <a:gd name="connsiteY1" fmla="*/ 770481 h 1311832"/>
                <a:gd name="connsiteX2" fmla="*/ 487128 w 1198170"/>
                <a:gd name="connsiteY2" fmla="*/ 556440 h 1311832"/>
                <a:gd name="connsiteX3" fmla="*/ 322625 w 1198170"/>
                <a:gd name="connsiteY3" fmla="*/ 1311832 h 1311832"/>
                <a:gd name="connsiteX4" fmla="*/ 153166 w 1198170"/>
                <a:gd name="connsiteY4" fmla="*/ 1311832 h 1311832"/>
                <a:gd name="connsiteX5" fmla="*/ 0 w 1198170"/>
                <a:gd name="connsiteY5" fmla="*/ 60777 h 1311832"/>
                <a:gd name="connsiteX6" fmla="*/ 1198170 w 1198170"/>
                <a:gd name="connsiteY6" fmla="*/ 558672 h 1311832"/>
                <a:gd name="connsiteX0" fmla="*/ 1357033 w 1357033"/>
                <a:gd name="connsiteY0" fmla="*/ 558672 h 1311832"/>
                <a:gd name="connsiteX1" fmla="*/ 1233735 w 1357033"/>
                <a:gd name="connsiteY1" fmla="*/ 770481 h 1311832"/>
                <a:gd name="connsiteX2" fmla="*/ 645991 w 1357033"/>
                <a:gd name="connsiteY2" fmla="*/ 556440 h 1311832"/>
                <a:gd name="connsiteX3" fmla="*/ 481488 w 1357033"/>
                <a:gd name="connsiteY3" fmla="*/ 1311832 h 1311832"/>
                <a:gd name="connsiteX4" fmla="*/ 312029 w 1357033"/>
                <a:gd name="connsiteY4" fmla="*/ 1311832 h 1311832"/>
                <a:gd name="connsiteX5" fmla="*/ 158863 w 1357033"/>
                <a:gd name="connsiteY5" fmla="*/ 60777 h 1311832"/>
                <a:gd name="connsiteX6" fmla="*/ 1357033 w 1357033"/>
                <a:gd name="connsiteY6" fmla="*/ 558672 h 1311832"/>
                <a:gd name="connsiteX0" fmla="*/ 1271186 w 1271186"/>
                <a:gd name="connsiteY0" fmla="*/ 578440 h 1331600"/>
                <a:gd name="connsiteX1" fmla="*/ 1147888 w 1271186"/>
                <a:gd name="connsiteY1" fmla="*/ 790249 h 1331600"/>
                <a:gd name="connsiteX2" fmla="*/ 560144 w 1271186"/>
                <a:gd name="connsiteY2" fmla="*/ 576208 h 1331600"/>
                <a:gd name="connsiteX3" fmla="*/ 395641 w 1271186"/>
                <a:gd name="connsiteY3" fmla="*/ 1331600 h 1331600"/>
                <a:gd name="connsiteX4" fmla="*/ 226182 w 1271186"/>
                <a:gd name="connsiteY4" fmla="*/ 1331600 h 1331600"/>
                <a:gd name="connsiteX5" fmla="*/ 183504 w 1271186"/>
                <a:gd name="connsiteY5" fmla="*/ 59141 h 1331600"/>
                <a:gd name="connsiteX6" fmla="*/ 1271186 w 1271186"/>
                <a:gd name="connsiteY6" fmla="*/ 578440 h 1331600"/>
                <a:gd name="connsiteX0" fmla="*/ 1271186 w 1271186"/>
                <a:gd name="connsiteY0" fmla="*/ 578440 h 1331600"/>
                <a:gd name="connsiteX1" fmla="*/ 1147888 w 1271186"/>
                <a:gd name="connsiteY1" fmla="*/ 790249 h 1331600"/>
                <a:gd name="connsiteX2" fmla="*/ 378009 w 1271186"/>
                <a:gd name="connsiteY2" fmla="*/ 314791 h 1331600"/>
                <a:gd name="connsiteX3" fmla="*/ 395641 w 1271186"/>
                <a:gd name="connsiteY3" fmla="*/ 1331600 h 1331600"/>
                <a:gd name="connsiteX4" fmla="*/ 226182 w 1271186"/>
                <a:gd name="connsiteY4" fmla="*/ 1331600 h 1331600"/>
                <a:gd name="connsiteX5" fmla="*/ 183504 w 1271186"/>
                <a:gd name="connsiteY5" fmla="*/ 59141 h 1331600"/>
                <a:gd name="connsiteX6" fmla="*/ 1271186 w 1271186"/>
                <a:gd name="connsiteY6" fmla="*/ 578440 h 133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71186" h="1331600">
                  <a:moveTo>
                    <a:pt x="1271186" y="578440"/>
                  </a:moveTo>
                  <a:lnTo>
                    <a:pt x="1147888" y="790249"/>
                  </a:lnTo>
                  <a:cubicBezTo>
                    <a:pt x="1147245" y="1169957"/>
                    <a:pt x="688579" y="212203"/>
                    <a:pt x="378009" y="314791"/>
                  </a:cubicBezTo>
                  <a:cubicBezTo>
                    <a:pt x="163511" y="525591"/>
                    <a:pt x="394998" y="950066"/>
                    <a:pt x="395641" y="1331600"/>
                  </a:cubicBezTo>
                  <a:lnTo>
                    <a:pt x="226182" y="1331600"/>
                  </a:lnTo>
                  <a:cubicBezTo>
                    <a:pt x="175127" y="914582"/>
                    <a:pt x="-228732" y="225377"/>
                    <a:pt x="183504" y="59141"/>
                  </a:cubicBezTo>
                  <a:cubicBezTo>
                    <a:pt x="630837" y="-188775"/>
                    <a:pt x="871796" y="412475"/>
                    <a:pt x="1271186" y="578440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2800">
                <a:solidFill>
                  <a:srgbClr val="FFFFFF"/>
                </a:solidFill>
                <a:latin typeface="Arial Narrow"/>
                <a:cs typeface="Arial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 rot="20100000" flipH="1">
              <a:off x="6522098" y="4909056"/>
              <a:ext cx="87196" cy="124533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2800">
                <a:solidFill>
                  <a:srgbClr val="FFFFFF"/>
                </a:solidFill>
                <a:latin typeface="Arial Narrow"/>
                <a:cs typeface="Arial"/>
              </a:endParaRPr>
            </a:p>
          </p:txBody>
        </p:sp>
        <p:sp>
          <p:nvSpPr>
            <p:cNvPr id="20" name="Oval 19"/>
            <p:cNvSpPr/>
            <p:nvPr/>
          </p:nvSpPr>
          <p:spPr>
            <a:xfrm>
              <a:off x="7286490" y="5531720"/>
              <a:ext cx="94530" cy="100458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2800">
                <a:solidFill>
                  <a:srgbClr val="FFFFFF"/>
                </a:solidFill>
                <a:latin typeface="Arial Narrow"/>
                <a:cs typeface="Arial"/>
              </a:endParaRPr>
            </a:p>
          </p:txBody>
        </p:sp>
        <p:sp>
          <p:nvSpPr>
            <p:cNvPr id="21" name="Oval 20"/>
            <p:cNvSpPr/>
            <p:nvPr/>
          </p:nvSpPr>
          <p:spPr>
            <a:xfrm>
              <a:off x="5721036" y="5478894"/>
              <a:ext cx="94530" cy="100458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2800">
                <a:solidFill>
                  <a:srgbClr val="FFFFFF"/>
                </a:solidFill>
                <a:latin typeface="Arial Narrow"/>
                <a:cs typeface="Arial"/>
              </a:endParaRPr>
            </a:p>
          </p:txBody>
        </p:sp>
        <p:sp>
          <p:nvSpPr>
            <p:cNvPr id="22" name="Oval 21"/>
            <p:cNvSpPr/>
            <p:nvPr/>
          </p:nvSpPr>
          <p:spPr>
            <a:xfrm>
              <a:off x="6518024" y="5478894"/>
              <a:ext cx="94530" cy="100458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2800">
                <a:solidFill>
                  <a:srgbClr val="FFFFFF"/>
                </a:solidFill>
                <a:latin typeface="Arial Narrow"/>
                <a:cs typeface="Arial"/>
              </a:endParaRPr>
            </a:p>
          </p:txBody>
        </p:sp>
        <p:grpSp>
          <p:nvGrpSpPr>
            <p:cNvPr id="31" name="Group 30"/>
            <p:cNvGrpSpPr/>
            <p:nvPr/>
          </p:nvGrpSpPr>
          <p:grpSpPr>
            <a:xfrm>
              <a:off x="5126569" y="4318865"/>
              <a:ext cx="3652968" cy="2210937"/>
              <a:chOff x="5125234" y="4373858"/>
              <a:chExt cx="3652968" cy="2210937"/>
            </a:xfrm>
          </p:grpSpPr>
          <p:grpSp>
            <p:nvGrpSpPr>
              <p:cNvPr id="11" name="Group 23"/>
              <p:cNvGrpSpPr>
                <a:grpSpLocks/>
              </p:cNvGrpSpPr>
              <p:nvPr/>
            </p:nvGrpSpPr>
            <p:grpSpPr bwMode="auto">
              <a:xfrm>
                <a:off x="5279351" y="4373858"/>
                <a:ext cx="3360716" cy="2210937"/>
                <a:chOff x="846138" y="1296988"/>
                <a:chExt cx="6546850" cy="4052887"/>
              </a:xfrm>
            </p:grpSpPr>
            <p:sp>
              <p:nvSpPr>
                <p:cNvPr id="26" name="Can 25"/>
                <p:cNvSpPr/>
                <p:nvPr/>
              </p:nvSpPr>
              <p:spPr>
                <a:xfrm>
                  <a:off x="846138" y="1296988"/>
                  <a:ext cx="314325" cy="4052887"/>
                </a:xfrm>
                <a:prstGeom prst="can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914400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GB" sz="2800">
                    <a:solidFill>
                      <a:srgbClr val="FFFFFF"/>
                    </a:solidFill>
                    <a:latin typeface="Arial Narrow"/>
                    <a:cs typeface="Arial"/>
                  </a:endParaRPr>
                </a:p>
              </p:txBody>
            </p:sp>
            <p:sp>
              <p:nvSpPr>
                <p:cNvPr id="27" name="Can 26"/>
                <p:cNvSpPr/>
                <p:nvPr/>
              </p:nvSpPr>
              <p:spPr>
                <a:xfrm>
                  <a:off x="2405063" y="1296988"/>
                  <a:ext cx="312737" cy="4052887"/>
                </a:xfrm>
                <a:prstGeom prst="can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914400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GB" sz="2800">
                    <a:solidFill>
                      <a:srgbClr val="FFFFFF"/>
                    </a:solidFill>
                    <a:latin typeface="Arial Narrow"/>
                    <a:cs typeface="Arial"/>
                  </a:endParaRPr>
                </a:p>
              </p:txBody>
            </p:sp>
            <p:sp>
              <p:nvSpPr>
                <p:cNvPr id="28" name="Can 27"/>
                <p:cNvSpPr/>
                <p:nvPr/>
              </p:nvSpPr>
              <p:spPr>
                <a:xfrm>
                  <a:off x="3962400" y="1296988"/>
                  <a:ext cx="314325" cy="4052887"/>
                </a:xfrm>
                <a:prstGeom prst="can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914400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GB" sz="2800">
                    <a:solidFill>
                      <a:srgbClr val="FFFFFF"/>
                    </a:solidFill>
                    <a:latin typeface="Arial Narrow"/>
                    <a:cs typeface="Arial"/>
                  </a:endParaRPr>
                </a:p>
              </p:txBody>
            </p:sp>
            <p:sp>
              <p:nvSpPr>
                <p:cNvPr id="29" name="Can 28"/>
                <p:cNvSpPr/>
                <p:nvPr/>
              </p:nvSpPr>
              <p:spPr>
                <a:xfrm>
                  <a:off x="5519738" y="1296988"/>
                  <a:ext cx="314325" cy="4052887"/>
                </a:xfrm>
                <a:prstGeom prst="can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914400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GB" sz="2800">
                    <a:solidFill>
                      <a:srgbClr val="FFFFFF"/>
                    </a:solidFill>
                    <a:latin typeface="Arial Narrow"/>
                    <a:cs typeface="Arial"/>
                  </a:endParaRPr>
                </a:p>
              </p:txBody>
            </p:sp>
            <p:sp>
              <p:nvSpPr>
                <p:cNvPr id="30" name="Can 29"/>
                <p:cNvSpPr/>
                <p:nvPr/>
              </p:nvSpPr>
              <p:spPr>
                <a:xfrm>
                  <a:off x="7078663" y="1296988"/>
                  <a:ext cx="314325" cy="4052887"/>
                </a:xfrm>
                <a:prstGeom prst="can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914400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GB" sz="2800">
                    <a:solidFill>
                      <a:srgbClr val="FFFFFF"/>
                    </a:solidFill>
                    <a:latin typeface="Arial Narrow"/>
                    <a:cs typeface="Arial"/>
                  </a:endParaRPr>
                </a:p>
              </p:txBody>
            </p:sp>
          </p:grpSp>
          <p:sp>
            <p:nvSpPr>
              <p:cNvPr id="16" name="Oval 15"/>
              <p:cNvSpPr/>
              <p:nvPr/>
            </p:nvSpPr>
            <p:spPr>
              <a:xfrm>
                <a:off x="5125234" y="4665214"/>
                <a:ext cx="455380" cy="483934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effectLst>
                <a:innerShdw blurRad="63500" dist="50800" dir="81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GB" sz="2800">
                  <a:solidFill>
                    <a:srgbClr val="FFFFFF"/>
                  </a:solidFill>
                  <a:latin typeface="Arial Narrow"/>
                  <a:cs typeface="Arial"/>
                </a:endParaRPr>
              </a:p>
            </p:txBody>
          </p:sp>
          <p:sp>
            <p:nvSpPr>
              <p:cNvPr id="17" name="Oval 16"/>
              <p:cNvSpPr/>
              <p:nvPr/>
            </p:nvSpPr>
            <p:spPr>
              <a:xfrm>
                <a:off x="5926820" y="4665214"/>
                <a:ext cx="455380" cy="483934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effectLst>
                <a:innerShdw blurRad="63500" dist="50800" dir="81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GB" sz="2800">
                  <a:solidFill>
                    <a:srgbClr val="FFFFFF"/>
                  </a:solidFill>
                  <a:latin typeface="Arial Narrow"/>
                  <a:cs typeface="Arial"/>
                </a:endParaRPr>
              </a:p>
            </p:txBody>
          </p:sp>
          <p:sp>
            <p:nvSpPr>
              <p:cNvPr id="18" name="Oval 17"/>
              <p:cNvSpPr/>
              <p:nvPr/>
            </p:nvSpPr>
            <p:spPr>
              <a:xfrm>
                <a:off x="6728406" y="5911034"/>
                <a:ext cx="455380" cy="483934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effectLst>
                <a:innerShdw blurRad="63500" dist="50800" dir="81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GB" sz="2800">
                  <a:solidFill>
                    <a:srgbClr val="FFFFFF"/>
                  </a:solidFill>
                  <a:latin typeface="Arial Narrow"/>
                  <a:cs typeface="Arial"/>
                </a:endParaRPr>
              </a:p>
            </p:txBody>
          </p:sp>
          <p:sp>
            <p:nvSpPr>
              <p:cNvPr id="19" name="Oval 18"/>
              <p:cNvSpPr/>
              <p:nvPr/>
            </p:nvSpPr>
            <p:spPr>
              <a:xfrm>
                <a:off x="7504888" y="4582437"/>
                <a:ext cx="455380" cy="483934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effectLst>
                <a:innerShdw blurRad="63500" dist="50800" dir="81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GB" sz="2800">
                  <a:solidFill>
                    <a:srgbClr val="FFFFFF"/>
                  </a:solidFill>
                  <a:latin typeface="Arial Narrow"/>
                  <a:cs typeface="Arial"/>
                </a:endParaRPr>
              </a:p>
            </p:txBody>
          </p:sp>
          <p:sp>
            <p:nvSpPr>
              <p:cNvPr id="23" name="Oval 22"/>
              <p:cNvSpPr/>
              <p:nvPr/>
            </p:nvSpPr>
            <p:spPr>
              <a:xfrm>
                <a:off x="8322822" y="4596099"/>
                <a:ext cx="455380" cy="483934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effectLst>
                <a:innerShdw blurRad="63500" dist="50800" dir="81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GB" sz="2800">
                  <a:solidFill>
                    <a:srgbClr val="FFFFFF"/>
                  </a:solidFill>
                  <a:latin typeface="Arial Narrow"/>
                  <a:cs typeface="Arial"/>
                </a:endParaRPr>
              </a:p>
            </p:txBody>
          </p:sp>
        </p:grpSp>
        <p:sp>
          <p:nvSpPr>
            <p:cNvPr id="7" name="Freeform 6"/>
            <p:cNvSpPr/>
            <p:nvPr/>
          </p:nvSpPr>
          <p:spPr>
            <a:xfrm>
              <a:off x="5467824" y="5088484"/>
              <a:ext cx="571777" cy="560637"/>
            </a:xfrm>
            <a:custGeom>
              <a:avLst/>
              <a:gdLst>
                <a:gd name="connsiteX0" fmla="*/ 0 w 502007"/>
                <a:gd name="connsiteY0" fmla="*/ 16526 h 461651"/>
                <a:gd name="connsiteX1" fmla="*/ 121185 w 502007"/>
                <a:gd name="connsiteY1" fmla="*/ 38559 h 461651"/>
                <a:gd name="connsiteX2" fmla="*/ 13771 w 502007"/>
                <a:gd name="connsiteY2" fmla="*/ 123940 h 461651"/>
                <a:gd name="connsiteX3" fmla="*/ 38559 w 502007"/>
                <a:gd name="connsiteY3" fmla="*/ 77118 h 461651"/>
                <a:gd name="connsiteX4" fmla="*/ 132202 w 502007"/>
                <a:gd name="connsiteY4" fmla="*/ 126694 h 461651"/>
                <a:gd name="connsiteX5" fmla="*/ 44067 w 502007"/>
                <a:gd name="connsiteY5" fmla="*/ 231355 h 461651"/>
                <a:gd name="connsiteX6" fmla="*/ 68855 w 502007"/>
                <a:gd name="connsiteY6" fmla="*/ 159745 h 461651"/>
                <a:gd name="connsiteX7" fmla="*/ 165253 w 502007"/>
                <a:gd name="connsiteY7" fmla="*/ 231355 h 461651"/>
                <a:gd name="connsiteX8" fmla="*/ 71609 w 502007"/>
                <a:gd name="connsiteY8" fmla="*/ 330506 h 461651"/>
                <a:gd name="connsiteX9" fmla="*/ 104660 w 502007"/>
                <a:gd name="connsiteY9" fmla="*/ 264405 h 461651"/>
                <a:gd name="connsiteX10" fmla="*/ 198303 w 502007"/>
                <a:gd name="connsiteY10" fmla="*/ 316735 h 461651"/>
                <a:gd name="connsiteX11" fmla="*/ 112923 w 502007"/>
                <a:gd name="connsiteY11" fmla="*/ 391099 h 461651"/>
                <a:gd name="connsiteX12" fmla="*/ 129448 w 502007"/>
                <a:gd name="connsiteY12" fmla="*/ 333261 h 461651"/>
                <a:gd name="connsiteX13" fmla="*/ 269913 w 502007"/>
                <a:gd name="connsiteY13" fmla="*/ 324998 h 461651"/>
                <a:gd name="connsiteX14" fmla="*/ 217583 w 502007"/>
                <a:gd name="connsiteY14" fmla="*/ 457200 h 461651"/>
                <a:gd name="connsiteX15" fmla="*/ 170761 w 502007"/>
                <a:gd name="connsiteY15" fmla="*/ 418641 h 461651"/>
                <a:gd name="connsiteX16" fmla="*/ 269913 w 502007"/>
                <a:gd name="connsiteY16" fmla="*/ 302964 h 461651"/>
                <a:gd name="connsiteX17" fmla="*/ 382836 w 502007"/>
                <a:gd name="connsiteY17" fmla="*/ 402116 h 461651"/>
                <a:gd name="connsiteX18" fmla="*/ 324997 w 502007"/>
                <a:gd name="connsiteY18" fmla="*/ 415887 h 461651"/>
                <a:gd name="connsiteX19" fmla="*/ 300209 w 502007"/>
                <a:gd name="connsiteY19" fmla="*/ 286439 h 461651"/>
                <a:gd name="connsiteX20" fmla="*/ 426903 w 502007"/>
                <a:gd name="connsiteY20" fmla="*/ 322244 h 461651"/>
                <a:gd name="connsiteX21" fmla="*/ 366311 w 502007"/>
                <a:gd name="connsiteY21" fmla="*/ 330506 h 461651"/>
                <a:gd name="connsiteX22" fmla="*/ 333260 w 502007"/>
                <a:gd name="connsiteY22" fmla="*/ 253388 h 461651"/>
                <a:gd name="connsiteX23" fmla="*/ 446183 w 502007"/>
                <a:gd name="connsiteY23" fmla="*/ 250634 h 461651"/>
                <a:gd name="connsiteX24" fmla="*/ 399361 w 502007"/>
                <a:gd name="connsiteY24" fmla="*/ 278176 h 461651"/>
                <a:gd name="connsiteX25" fmla="*/ 366311 w 502007"/>
                <a:gd name="connsiteY25" fmla="*/ 184533 h 461651"/>
                <a:gd name="connsiteX26" fmla="*/ 468217 w 502007"/>
                <a:gd name="connsiteY26" fmla="*/ 179024 h 461651"/>
                <a:gd name="connsiteX27" fmla="*/ 448937 w 502007"/>
                <a:gd name="connsiteY27" fmla="*/ 206567 h 461651"/>
                <a:gd name="connsiteX28" fmla="*/ 402115 w 502007"/>
                <a:gd name="connsiteY28" fmla="*/ 101906 h 461651"/>
                <a:gd name="connsiteX29" fmla="*/ 498513 w 502007"/>
                <a:gd name="connsiteY29" fmla="*/ 93644 h 461651"/>
                <a:gd name="connsiteX30" fmla="*/ 468217 w 502007"/>
                <a:gd name="connsiteY30" fmla="*/ 110169 h 461651"/>
                <a:gd name="connsiteX31" fmla="*/ 421395 w 502007"/>
                <a:gd name="connsiteY31" fmla="*/ 16526 h 461651"/>
                <a:gd name="connsiteX32" fmla="*/ 501267 w 502007"/>
                <a:gd name="connsiteY32" fmla="*/ 44068 h 461651"/>
                <a:gd name="connsiteX33" fmla="*/ 454445 w 502007"/>
                <a:gd name="connsiteY33" fmla="*/ 0 h 461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502007" h="461651">
                  <a:moveTo>
                    <a:pt x="0" y="16526"/>
                  </a:moveTo>
                  <a:cubicBezTo>
                    <a:pt x="59445" y="18591"/>
                    <a:pt x="118890" y="20657"/>
                    <a:pt x="121185" y="38559"/>
                  </a:cubicBezTo>
                  <a:cubicBezTo>
                    <a:pt x="123480" y="56461"/>
                    <a:pt x="27542" y="117514"/>
                    <a:pt x="13771" y="123940"/>
                  </a:cubicBezTo>
                  <a:cubicBezTo>
                    <a:pt x="0" y="130366"/>
                    <a:pt x="18821" y="76659"/>
                    <a:pt x="38559" y="77118"/>
                  </a:cubicBezTo>
                  <a:cubicBezTo>
                    <a:pt x="58297" y="77577"/>
                    <a:pt x="131284" y="100988"/>
                    <a:pt x="132202" y="126694"/>
                  </a:cubicBezTo>
                  <a:cubicBezTo>
                    <a:pt x="133120" y="152400"/>
                    <a:pt x="54625" y="225847"/>
                    <a:pt x="44067" y="231355"/>
                  </a:cubicBezTo>
                  <a:cubicBezTo>
                    <a:pt x="33509" y="236863"/>
                    <a:pt x="48657" y="159745"/>
                    <a:pt x="68855" y="159745"/>
                  </a:cubicBezTo>
                  <a:cubicBezTo>
                    <a:pt x="89053" y="159745"/>
                    <a:pt x="164794" y="202895"/>
                    <a:pt x="165253" y="231355"/>
                  </a:cubicBezTo>
                  <a:cubicBezTo>
                    <a:pt x="165712" y="259815"/>
                    <a:pt x="81708" y="324998"/>
                    <a:pt x="71609" y="330506"/>
                  </a:cubicBezTo>
                  <a:cubicBezTo>
                    <a:pt x="61510" y="336014"/>
                    <a:pt x="83544" y="266700"/>
                    <a:pt x="104660" y="264405"/>
                  </a:cubicBezTo>
                  <a:cubicBezTo>
                    <a:pt x="125776" y="262110"/>
                    <a:pt x="196926" y="295619"/>
                    <a:pt x="198303" y="316735"/>
                  </a:cubicBezTo>
                  <a:cubicBezTo>
                    <a:pt x="199680" y="337851"/>
                    <a:pt x="124399" y="388345"/>
                    <a:pt x="112923" y="391099"/>
                  </a:cubicBezTo>
                  <a:cubicBezTo>
                    <a:pt x="101447" y="393853"/>
                    <a:pt x="103283" y="344278"/>
                    <a:pt x="129448" y="333261"/>
                  </a:cubicBezTo>
                  <a:cubicBezTo>
                    <a:pt x="155613" y="322244"/>
                    <a:pt x="255224" y="304342"/>
                    <a:pt x="269913" y="324998"/>
                  </a:cubicBezTo>
                  <a:cubicBezTo>
                    <a:pt x="284602" y="345654"/>
                    <a:pt x="234108" y="441593"/>
                    <a:pt x="217583" y="457200"/>
                  </a:cubicBezTo>
                  <a:cubicBezTo>
                    <a:pt x="201058" y="472807"/>
                    <a:pt x="162039" y="444347"/>
                    <a:pt x="170761" y="418641"/>
                  </a:cubicBezTo>
                  <a:cubicBezTo>
                    <a:pt x="179483" y="392935"/>
                    <a:pt x="234567" y="305718"/>
                    <a:pt x="269913" y="302964"/>
                  </a:cubicBezTo>
                  <a:cubicBezTo>
                    <a:pt x="305259" y="300210"/>
                    <a:pt x="373655" y="383296"/>
                    <a:pt x="382836" y="402116"/>
                  </a:cubicBezTo>
                  <a:cubicBezTo>
                    <a:pt x="392017" y="420936"/>
                    <a:pt x="338768" y="435167"/>
                    <a:pt x="324997" y="415887"/>
                  </a:cubicBezTo>
                  <a:cubicBezTo>
                    <a:pt x="311226" y="396607"/>
                    <a:pt x="283225" y="302046"/>
                    <a:pt x="300209" y="286439"/>
                  </a:cubicBezTo>
                  <a:cubicBezTo>
                    <a:pt x="317193" y="270832"/>
                    <a:pt x="415886" y="314900"/>
                    <a:pt x="426903" y="322244"/>
                  </a:cubicBezTo>
                  <a:cubicBezTo>
                    <a:pt x="437920" y="329589"/>
                    <a:pt x="381918" y="341982"/>
                    <a:pt x="366311" y="330506"/>
                  </a:cubicBezTo>
                  <a:cubicBezTo>
                    <a:pt x="350704" y="319030"/>
                    <a:pt x="319948" y="266700"/>
                    <a:pt x="333260" y="253388"/>
                  </a:cubicBezTo>
                  <a:cubicBezTo>
                    <a:pt x="346572" y="240076"/>
                    <a:pt x="435166" y="246503"/>
                    <a:pt x="446183" y="250634"/>
                  </a:cubicBezTo>
                  <a:cubicBezTo>
                    <a:pt x="457200" y="254765"/>
                    <a:pt x="412673" y="289193"/>
                    <a:pt x="399361" y="278176"/>
                  </a:cubicBezTo>
                  <a:cubicBezTo>
                    <a:pt x="386049" y="267159"/>
                    <a:pt x="354835" y="201058"/>
                    <a:pt x="366311" y="184533"/>
                  </a:cubicBezTo>
                  <a:cubicBezTo>
                    <a:pt x="377787" y="168008"/>
                    <a:pt x="454446" y="175352"/>
                    <a:pt x="468217" y="179024"/>
                  </a:cubicBezTo>
                  <a:cubicBezTo>
                    <a:pt x="481988" y="182696"/>
                    <a:pt x="459954" y="219420"/>
                    <a:pt x="448937" y="206567"/>
                  </a:cubicBezTo>
                  <a:cubicBezTo>
                    <a:pt x="437920" y="193714"/>
                    <a:pt x="393852" y="120727"/>
                    <a:pt x="402115" y="101906"/>
                  </a:cubicBezTo>
                  <a:cubicBezTo>
                    <a:pt x="410378" y="83086"/>
                    <a:pt x="487496" y="92267"/>
                    <a:pt x="498513" y="93644"/>
                  </a:cubicBezTo>
                  <a:cubicBezTo>
                    <a:pt x="509530" y="95021"/>
                    <a:pt x="481070" y="123022"/>
                    <a:pt x="468217" y="110169"/>
                  </a:cubicBezTo>
                  <a:cubicBezTo>
                    <a:pt x="455364" y="97316"/>
                    <a:pt x="415887" y="27543"/>
                    <a:pt x="421395" y="16526"/>
                  </a:cubicBezTo>
                  <a:cubicBezTo>
                    <a:pt x="426903" y="5509"/>
                    <a:pt x="495759" y="46822"/>
                    <a:pt x="501267" y="44068"/>
                  </a:cubicBezTo>
                  <a:cubicBezTo>
                    <a:pt x="506775" y="41314"/>
                    <a:pt x="480610" y="20657"/>
                    <a:pt x="454445" y="0"/>
                  </a:cubicBezTo>
                </a:path>
              </a:pathLst>
            </a:cu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Freeform 7"/>
            <p:cNvSpPr/>
            <p:nvPr/>
          </p:nvSpPr>
          <p:spPr>
            <a:xfrm>
              <a:off x="7875055" y="4968485"/>
              <a:ext cx="571777" cy="560637"/>
            </a:xfrm>
            <a:custGeom>
              <a:avLst/>
              <a:gdLst>
                <a:gd name="connsiteX0" fmla="*/ 0 w 502007"/>
                <a:gd name="connsiteY0" fmla="*/ 16526 h 461651"/>
                <a:gd name="connsiteX1" fmla="*/ 121185 w 502007"/>
                <a:gd name="connsiteY1" fmla="*/ 38559 h 461651"/>
                <a:gd name="connsiteX2" fmla="*/ 13771 w 502007"/>
                <a:gd name="connsiteY2" fmla="*/ 123940 h 461651"/>
                <a:gd name="connsiteX3" fmla="*/ 38559 w 502007"/>
                <a:gd name="connsiteY3" fmla="*/ 77118 h 461651"/>
                <a:gd name="connsiteX4" fmla="*/ 132202 w 502007"/>
                <a:gd name="connsiteY4" fmla="*/ 126694 h 461651"/>
                <a:gd name="connsiteX5" fmla="*/ 44067 w 502007"/>
                <a:gd name="connsiteY5" fmla="*/ 231355 h 461651"/>
                <a:gd name="connsiteX6" fmla="*/ 68855 w 502007"/>
                <a:gd name="connsiteY6" fmla="*/ 159745 h 461651"/>
                <a:gd name="connsiteX7" fmla="*/ 165253 w 502007"/>
                <a:gd name="connsiteY7" fmla="*/ 231355 h 461651"/>
                <a:gd name="connsiteX8" fmla="*/ 71609 w 502007"/>
                <a:gd name="connsiteY8" fmla="*/ 330506 h 461651"/>
                <a:gd name="connsiteX9" fmla="*/ 104660 w 502007"/>
                <a:gd name="connsiteY9" fmla="*/ 264405 h 461651"/>
                <a:gd name="connsiteX10" fmla="*/ 198303 w 502007"/>
                <a:gd name="connsiteY10" fmla="*/ 316735 h 461651"/>
                <a:gd name="connsiteX11" fmla="*/ 112923 w 502007"/>
                <a:gd name="connsiteY11" fmla="*/ 391099 h 461651"/>
                <a:gd name="connsiteX12" fmla="*/ 129448 w 502007"/>
                <a:gd name="connsiteY12" fmla="*/ 333261 h 461651"/>
                <a:gd name="connsiteX13" fmla="*/ 269913 w 502007"/>
                <a:gd name="connsiteY13" fmla="*/ 324998 h 461651"/>
                <a:gd name="connsiteX14" fmla="*/ 217583 w 502007"/>
                <a:gd name="connsiteY14" fmla="*/ 457200 h 461651"/>
                <a:gd name="connsiteX15" fmla="*/ 170761 w 502007"/>
                <a:gd name="connsiteY15" fmla="*/ 418641 h 461651"/>
                <a:gd name="connsiteX16" fmla="*/ 269913 w 502007"/>
                <a:gd name="connsiteY16" fmla="*/ 302964 h 461651"/>
                <a:gd name="connsiteX17" fmla="*/ 382836 w 502007"/>
                <a:gd name="connsiteY17" fmla="*/ 402116 h 461651"/>
                <a:gd name="connsiteX18" fmla="*/ 324997 w 502007"/>
                <a:gd name="connsiteY18" fmla="*/ 415887 h 461651"/>
                <a:gd name="connsiteX19" fmla="*/ 300209 w 502007"/>
                <a:gd name="connsiteY19" fmla="*/ 286439 h 461651"/>
                <a:gd name="connsiteX20" fmla="*/ 426903 w 502007"/>
                <a:gd name="connsiteY20" fmla="*/ 322244 h 461651"/>
                <a:gd name="connsiteX21" fmla="*/ 366311 w 502007"/>
                <a:gd name="connsiteY21" fmla="*/ 330506 h 461651"/>
                <a:gd name="connsiteX22" fmla="*/ 333260 w 502007"/>
                <a:gd name="connsiteY22" fmla="*/ 253388 h 461651"/>
                <a:gd name="connsiteX23" fmla="*/ 446183 w 502007"/>
                <a:gd name="connsiteY23" fmla="*/ 250634 h 461651"/>
                <a:gd name="connsiteX24" fmla="*/ 399361 w 502007"/>
                <a:gd name="connsiteY24" fmla="*/ 278176 h 461651"/>
                <a:gd name="connsiteX25" fmla="*/ 366311 w 502007"/>
                <a:gd name="connsiteY25" fmla="*/ 184533 h 461651"/>
                <a:gd name="connsiteX26" fmla="*/ 468217 w 502007"/>
                <a:gd name="connsiteY26" fmla="*/ 179024 h 461651"/>
                <a:gd name="connsiteX27" fmla="*/ 448937 w 502007"/>
                <a:gd name="connsiteY27" fmla="*/ 206567 h 461651"/>
                <a:gd name="connsiteX28" fmla="*/ 402115 w 502007"/>
                <a:gd name="connsiteY28" fmla="*/ 101906 h 461651"/>
                <a:gd name="connsiteX29" fmla="*/ 498513 w 502007"/>
                <a:gd name="connsiteY29" fmla="*/ 93644 h 461651"/>
                <a:gd name="connsiteX30" fmla="*/ 468217 w 502007"/>
                <a:gd name="connsiteY30" fmla="*/ 110169 h 461651"/>
                <a:gd name="connsiteX31" fmla="*/ 421395 w 502007"/>
                <a:gd name="connsiteY31" fmla="*/ 16526 h 461651"/>
                <a:gd name="connsiteX32" fmla="*/ 501267 w 502007"/>
                <a:gd name="connsiteY32" fmla="*/ 44068 h 461651"/>
                <a:gd name="connsiteX33" fmla="*/ 454445 w 502007"/>
                <a:gd name="connsiteY33" fmla="*/ 0 h 461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502007" h="461651">
                  <a:moveTo>
                    <a:pt x="0" y="16526"/>
                  </a:moveTo>
                  <a:cubicBezTo>
                    <a:pt x="59445" y="18591"/>
                    <a:pt x="118890" y="20657"/>
                    <a:pt x="121185" y="38559"/>
                  </a:cubicBezTo>
                  <a:cubicBezTo>
                    <a:pt x="123480" y="56461"/>
                    <a:pt x="27542" y="117514"/>
                    <a:pt x="13771" y="123940"/>
                  </a:cubicBezTo>
                  <a:cubicBezTo>
                    <a:pt x="0" y="130366"/>
                    <a:pt x="18821" y="76659"/>
                    <a:pt x="38559" y="77118"/>
                  </a:cubicBezTo>
                  <a:cubicBezTo>
                    <a:pt x="58297" y="77577"/>
                    <a:pt x="131284" y="100988"/>
                    <a:pt x="132202" y="126694"/>
                  </a:cubicBezTo>
                  <a:cubicBezTo>
                    <a:pt x="133120" y="152400"/>
                    <a:pt x="54625" y="225847"/>
                    <a:pt x="44067" y="231355"/>
                  </a:cubicBezTo>
                  <a:cubicBezTo>
                    <a:pt x="33509" y="236863"/>
                    <a:pt x="48657" y="159745"/>
                    <a:pt x="68855" y="159745"/>
                  </a:cubicBezTo>
                  <a:cubicBezTo>
                    <a:pt x="89053" y="159745"/>
                    <a:pt x="164794" y="202895"/>
                    <a:pt x="165253" y="231355"/>
                  </a:cubicBezTo>
                  <a:cubicBezTo>
                    <a:pt x="165712" y="259815"/>
                    <a:pt x="81708" y="324998"/>
                    <a:pt x="71609" y="330506"/>
                  </a:cubicBezTo>
                  <a:cubicBezTo>
                    <a:pt x="61510" y="336014"/>
                    <a:pt x="83544" y="266700"/>
                    <a:pt x="104660" y="264405"/>
                  </a:cubicBezTo>
                  <a:cubicBezTo>
                    <a:pt x="125776" y="262110"/>
                    <a:pt x="196926" y="295619"/>
                    <a:pt x="198303" y="316735"/>
                  </a:cubicBezTo>
                  <a:cubicBezTo>
                    <a:pt x="199680" y="337851"/>
                    <a:pt x="124399" y="388345"/>
                    <a:pt x="112923" y="391099"/>
                  </a:cubicBezTo>
                  <a:cubicBezTo>
                    <a:pt x="101447" y="393853"/>
                    <a:pt x="103283" y="344278"/>
                    <a:pt x="129448" y="333261"/>
                  </a:cubicBezTo>
                  <a:cubicBezTo>
                    <a:pt x="155613" y="322244"/>
                    <a:pt x="255224" y="304342"/>
                    <a:pt x="269913" y="324998"/>
                  </a:cubicBezTo>
                  <a:cubicBezTo>
                    <a:pt x="284602" y="345654"/>
                    <a:pt x="234108" y="441593"/>
                    <a:pt x="217583" y="457200"/>
                  </a:cubicBezTo>
                  <a:cubicBezTo>
                    <a:pt x="201058" y="472807"/>
                    <a:pt x="162039" y="444347"/>
                    <a:pt x="170761" y="418641"/>
                  </a:cubicBezTo>
                  <a:cubicBezTo>
                    <a:pt x="179483" y="392935"/>
                    <a:pt x="234567" y="305718"/>
                    <a:pt x="269913" y="302964"/>
                  </a:cubicBezTo>
                  <a:cubicBezTo>
                    <a:pt x="305259" y="300210"/>
                    <a:pt x="373655" y="383296"/>
                    <a:pt x="382836" y="402116"/>
                  </a:cubicBezTo>
                  <a:cubicBezTo>
                    <a:pt x="392017" y="420936"/>
                    <a:pt x="338768" y="435167"/>
                    <a:pt x="324997" y="415887"/>
                  </a:cubicBezTo>
                  <a:cubicBezTo>
                    <a:pt x="311226" y="396607"/>
                    <a:pt x="283225" y="302046"/>
                    <a:pt x="300209" y="286439"/>
                  </a:cubicBezTo>
                  <a:cubicBezTo>
                    <a:pt x="317193" y="270832"/>
                    <a:pt x="415886" y="314900"/>
                    <a:pt x="426903" y="322244"/>
                  </a:cubicBezTo>
                  <a:cubicBezTo>
                    <a:pt x="437920" y="329589"/>
                    <a:pt x="381918" y="341982"/>
                    <a:pt x="366311" y="330506"/>
                  </a:cubicBezTo>
                  <a:cubicBezTo>
                    <a:pt x="350704" y="319030"/>
                    <a:pt x="319948" y="266700"/>
                    <a:pt x="333260" y="253388"/>
                  </a:cubicBezTo>
                  <a:cubicBezTo>
                    <a:pt x="346572" y="240076"/>
                    <a:pt x="435166" y="246503"/>
                    <a:pt x="446183" y="250634"/>
                  </a:cubicBezTo>
                  <a:cubicBezTo>
                    <a:pt x="457200" y="254765"/>
                    <a:pt x="412673" y="289193"/>
                    <a:pt x="399361" y="278176"/>
                  </a:cubicBezTo>
                  <a:cubicBezTo>
                    <a:pt x="386049" y="267159"/>
                    <a:pt x="354835" y="201058"/>
                    <a:pt x="366311" y="184533"/>
                  </a:cubicBezTo>
                  <a:cubicBezTo>
                    <a:pt x="377787" y="168008"/>
                    <a:pt x="454446" y="175352"/>
                    <a:pt x="468217" y="179024"/>
                  </a:cubicBezTo>
                  <a:cubicBezTo>
                    <a:pt x="481988" y="182696"/>
                    <a:pt x="459954" y="219420"/>
                    <a:pt x="448937" y="206567"/>
                  </a:cubicBezTo>
                  <a:cubicBezTo>
                    <a:pt x="437920" y="193714"/>
                    <a:pt x="393852" y="120727"/>
                    <a:pt x="402115" y="101906"/>
                  </a:cubicBezTo>
                  <a:cubicBezTo>
                    <a:pt x="410378" y="83086"/>
                    <a:pt x="487496" y="92267"/>
                    <a:pt x="498513" y="93644"/>
                  </a:cubicBezTo>
                  <a:cubicBezTo>
                    <a:pt x="509530" y="95021"/>
                    <a:pt x="481070" y="123022"/>
                    <a:pt x="468217" y="110169"/>
                  </a:cubicBezTo>
                  <a:cubicBezTo>
                    <a:pt x="455364" y="97316"/>
                    <a:pt x="415887" y="27543"/>
                    <a:pt x="421395" y="16526"/>
                  </a:cubicBezTo>
                  <a:cubicBezTo>
                    <a:pt x="426903" y="5509"/>
                    <a:pt x="495759" y="46822"/>
                    <a:pt x="501267" y="44068"/>
                  </a:cubicBezTo>
                  <a:cubicBezTo>
                    <a:pt x="506775" y="41314"/>
                    <a:pt x="480610" y="20657"/>
                    <a:pt x="454445" y="0"/>
                  </a:cubicBezTo>
                </a:path>
              </a:pathLst>
            </a:cu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Freeform 9"/>
            <p:cNvSpPr/>
            <p:nvPr/>
          </p:nvSpPr>
          <p:spPr>
            <a:xfrm flipH="1">
              <a:off x="7073905" y="4998720"/>
              <a:ext cx="532130" cy="1115753"/>
            </a:xfrm>
            <a:custGeom>
              <a:avLst/>
              <a:gdLst>
                <a:gd name="connsiteX0" fmla="*/ 507820 w 507820"/>
                <a:gd name="connsiteY0" fmla="*/ 721775 h 767748"/>
                <a:gd name="connsiteX1" fmla="*/ 447948 w 507820"/>
                <a:gd name="connsiteY1" fmla="*/ 732661 h 767748"/>
                <a:gd name="connsiteX2" fmla="*/ 461555 w 507820"/>
                <a:gd name="connsiteY2" fmla="*/ 765318 h 767748"/>
                <a:gd name="connsiteX3" fmla="*/ 469720 w 507820"/>
                <a:gd name="connsiteY3" fmla="*/ 659182 h 767748"/>
                <a:gd name="connsiteX4" fmla="*/ 412570 w 507820"/>
                <a:gd name="connsiteY4" fmla="*/ 667347 h 767748"/>
                <a:gd name="connsiteX5" fmla="*/ 431620 w 507820"/>
                <a:gd name="connsiteY5" fmla="*/ 689118 h 767748"/>
                <a:gd name="connsiteX6" fmla="*/ 450670 w 507820"/>
                <a:gd name="connsiteY6" fmla="*/ 602032 h 767748"/>
                <a:gd name="connsiteX7" fmla="*/ 371748 w 507820"/>
                <a:gd name="connsiteY7" fmla="*/ 604754 h 767748"/>
                <a:gd name="connsiteX8" fmla="*/ 390798 w 507820"/>
                <a:gd name="connsiteY8" fmla="*/ 631968 h 767748"/>
                <a:gd name="connsiteX9" fmla="*/ 407127 w 507820"/>
                <a:gd name="connsiteY9" fmla="*/ 528554 h 767748"/>
                <a:gd name="connsiteX10" fmla="*/ 344534 w 507820"/>
                <a:gd name="connsiteY10" fmla="*/ 533997 h 767748"/>
                <a:gd name="connsiteX11" fmla="*/ 366305 w 507820"/>
                <a:gd name="connsiteY11" fmla="*/ 558489 h 767748"/>
                <a:gd name="connsiteX12" fmla="*/ 388077 w 507820"/>
                <a:gd name="connsiteY12" fmla="*/ 468682 h 767748"/>
                <a:gd name="connsiteX13" fmla="*/ 328205 w 507820"/>
                <a:gd name="connsiteY13" fmla="*/ 476847 h 767748"/>
                <a:gd name="connsiteX14" fmla="*/ 352698 w 507820"/>
                <a:gd name="connsiteY14" fmla="*/ 498618 h 767748"/>
                <a:gd name="connsiteX15" fmla="*/ 358141 w 507820"/>
                <a:gd name="connsiteY15" fmla="*/ 403368 h 767748"/>
                <a:gd name="connsiteX16" fmla="*/ 295548 w 507820"/>
                <a:gd name="connsiteY16" fmla="*/ 419697 h 767748"/>
                <a:gd name="connsiteX17" fmla="*/ 311877 w 507820"/>
                <a:gd name="connsiteY17" fmla="*/ 444189 h 767748"/>
                <a:gd name="connsiteX18" fmla="*/ 314598 w 507820"/>
                <a:gd name="connsiteY18" fmla="*/ 316282 h 767748"/>
                <a:gd name="connsiteX19" fmla="*/ 265612 w 507820"/>
                <a:gd name="connsiteY19" fmla="*/ 381597 h 767748"/>
                <a:gd name="connsiteX20" fmla="*/ 292827 w 507820"/>
                <a:gd name="connsiteY20" fmla="*/ 378875 h 767748"/>
                <a:gd name="connsiteX21" fmla="*/ 281941 w 507820"/>
                <a:gd name="connsiteY21" fmla="*/ 261854 h 767748"/>
                <a:gd name="connsiteX22" fmla="*/ 224791 w 507820"/>
                <a:gd name="connsiteY22" fmla="*/ 283625 h 767748"/>
                <a:gd name="connsiteX23" fmla="*/ 254727 w 507820"/>
                <a:gd name="connsiteY23" fmla="*/ 327168 h 767748"/>
                <a:gd name="connsiteX24" fmla="*/ 260170 w 507820"/>
                <a:gd name="connsiteY24" fmla="*/ 196539 h 767748"/>
                <a:gd name="connsiteX25" fmla="*/ 200298 w 507820"/>
                <a:gd name="connsiteY25" fmla="*/ 210147 h 767748"/>
                <a:gd name="connsiteX26" fmla="*/ 224791 w 507820"/>
                <a:gd name="connsiteY26" fmla="*/ 253689 h 767748"/>
                <a:gd name="connsiteX27" fmla="*/ 227512 w 507820"/>
                <a:gd name="connsiteY27" fmla="*/ 136668 h 767748"/>
                <a:gd name="connsiteX28" fmla="*/ 178527 w 507820"/>
                <a:gd name="connsiteY28" fmla="*/ 161161 h 767748"/>
                <a:gd name="connsiteX29" fmla="*/ 194855 w 507820"/>
                <a:gd name="connsiteY29" fmla="*/ 201982 h 767748"/>
                <a:gd name="connsiteX30" fmla="*/ 194855 w 507820"/>
                <a:gd name="connsiteY30" fmla="*/ 63189 h 767748"/>
                <a:gd name="connsiteX31" fmla="*/ 132262 w 507820"/>
                <a:gd name="connsiteY31" fmla="*/ 79518 h 767748"/>
                <a:gd name="connsiteX32" fmla="*/ 156755 w 507820"/>
                <a:gd name="connsiteY32" fmla="*/ 123061 h 767748"/>
                <a:gd name="connsiteX33" fmla="*/ 173084 w 507820"/>
                <a:gd name="connsiteY33" fmla="*/ 3318 h 767748"/>
                <a:gd name="connsiteX34" fmla="*/ 110491 w 507820"/>
                <a:gd name="connsiteY34" fmla="*/ 35975 h 767748"/>
                <a:gd name="connsiteX35" fmla="*/ 124098 w 507820"/>
                <a:gd name="connsiteY35" fmla="*/ 63189 h 767748"/>
                <a:gd name="connsiteX0" fmla="*/ 511654 w 511654"/>
                <a:gd name="connsiteY0" fmla="*/ 721124 h 767097"/>
                <a:gd name="connsiteX1" fmla="*/ 451782 w 511654"/>
                <a:gd name="connsiteY1" fmla="*/ 732010 h 767097"/>
                <a:gd name="connsiteX2" fmla="*/ 465389 w 511654"/>
                <a:gd name="connsiteY2" fmla="*/ 764667 h 767097"/>
                <a:gd name="connsiteX3" fmla="*/ 473554 w 511654"/>
                <a:gd name="connsiteY3" fmla="*/ 658531 h 767097"/>
                <a:gd name="connsiteX4" fmla="*/ 416404 w 511654"/>
                <a:gd name="connsiteY4" fmla="*/ 666696 h 767097"/>
                <a:gd name="connsiteX5" fmla="*/ 435454 w 511654"/>
                <a:gd name="connsiteY5" fmla="*/ 688467 h 767097"/>
                <a:gd name="connsiteX6" fmla="*/ 454504 w 511654"/>
                <a:gd name="connsiteY6" fmla="*/ 601381 h 767097"/>
                <a:gd name="connsiteX7" fmla="*/ 375582 w 511654"/>
                <a:gd name="connsiteY7" fmla="*/ 604103 h 767097"/>
                <a:gd name="connsiteX8" fmla="*/ 394632 w 511654"/>
                <a:gd name="connsiteY8" fmla="*/ 631317 h 767097"/>
                <a:gd name="connsiteX9" fmla="*/ 410961 w 511654"/>
                <a:gd name="connsiteY9" fmla="*/ 527903 h 767097"/>
                <a:gd name="connsiteX10" fmla="*/ 348368 w 511654"/>
                <a:gd name="connsiteY10" fmla="*/ 533346 h 767097"/>
                <a:gd name="connsiteX11" fmla="*/ 370139 w 511654"/>
                <a:gd name="connsiteY11" fmla="*/ 557838 h 767097"/>
                <a:gd name="connsiteX12" fmla="*/ 391911 w 511654"/>
                <a:gd name="connsiteY12" fmla="*/ 468031 h 767097"/>
                <a:gd name="connsiteX13" fmla="*/ 332039 w 511654"/>
                <a:gd name="connsiteY13" fmla="*/ 476196 h 767097"/>
                <a:gd name="connsiteX14" fmla="*/ 356532 w 511654"/>
                <a:gd name="connsiteY14" fmla="*/ 497967 h 767097"/>
                <a:gd name="connsiteX15" fmla="*/ 361975 w 511654"/>
                <a:gd name="connsiteY15" fmla="*/ 402717 h 767097"/>
                <a:gd name="connsiteX16" fmla="*/ 299382 w 511654"/>
                <a:gd name="connsiteY16" fmla="*/ 419046 h 767097"/>
                <a:gd name="connsiteX17" fmla="*/ 315711 w 511654"/>
                <a:gd name="connsiteY17" fmla="*/ 443538 h 767097"/>
                <a:gd name="connsiteX18" fmla="*/ 318432 w 511654"/>
                <a:gd name="connsiteY18" fmla="*/ 315631 h 767097"/>
                <a:gd name="connsiteX19" fmla="*/ 269446 w 511654"/>
                <a:gd name="connsiteY19" fmla="*/ 380946 h 767097"/>
                <a:gd name="connsiteX20" fmla="*/ 296661 w 511654"/>
                <a:gd name="connsiteY20" fmla="*/ 378224 h 767097"/>
                <a:gd name="connsiteX21" fmla="*/ 285775 w 511654"/>
                <a:gd name="connsiteY21" fmla="*/ 261203 h 767097"/>
                <a:gd name="connsiteX22" fmla="*/ 228625 w 511654"/>
                <a:gd name="connsiteY22" fmla="*/ 282974 h 767097"/>
                <a:gd name="connsiteX23" fmla="*/ 258561 w 511654"/>
                <a:gd name="connsiteY23" fmla="*/ 326517 h 767097"/>
                <a:gd name="connsiteX24" fmla="*/ 264004 w 511654"/>
                <a:gd name="connsiteY24" fmla="*/ 195888 h 767097"/>
                <a:gd name="connsiteX25" fmla="*/ 204132 w 511654"/>
                <a:gd name="connsiteY25" fmla="*/ 209496 h 767097"/>
                <a:gd name="connsiteX26" fmla="*/ 228625 w 511654"/>
                <a:gd name="connsiteY26" fmla="*/ 253038 h 767097"/>
                <a:gd name="connsiteX27" fmla="*/ 231346 w 511654"/>
                <a:gd name="connsiteY27" fmla="*/ 136017 h 767097"/>
                <a:gd name="connsiteX28" fmla="*/ 182361 w 511654"/>
                <a:gd name="connsiteY28" fmla="*/ 160510 h 767097"/>
                <a:gd name="connsiteX29" fmla="*/ 198689 w 511654"/>
                <a:gd name="connsiteY29" fmla="*/ 201331 h 767097"/>
                <a:gd name="connsiteX30" fmla="*/ 198689 w 511654"/>
                <a:gd name="connsiteY30" fmla="*/ 62538 h 767097"/>
                <a:gd name="connsiteX31" fmla="*/ 136096 w 511654"/>
                <a:gd name="connsiteY31" fmla="*/ 78867 h 767097"/>
                <a:gd name="connsiteX32" fmla="*/ 160589 w 511654"/>
                <a:gd name="connsiteY32" fmla="*/ 122410 h 767097"/>
                <a:gd name="connsiteX33" fmla="*/ 176918 w 511654"/>
                <a:gd name="connsiteY33" fmla="*/ 2667 h 767097"/>
                <a:gd name="connsiteX34" fmla="*/ 101146 w 511654"/>
                <a:gd name="connsiteY34" fmla="*/ 41099 h 767097"/>
                <a:gd name="connsiteX35" fmla="*/ 127932 w 511654"/>
                <a:gd name="connsiteY35" fmla="*/ 62538 h 767097"/>
                <a:gd name="connsiteX0" fmla="*/ 540435 w 540435"/>
                <a:gd name="connsiteY0" fmla="*/ 819550 h 865523"/>
                <a:gd name="connsiteX1" fmla="*/ 480563 w 540435"/>
                <a:gd name="connsiteY1" fmla="*/ 830436 h 865523"/>
                <a:gd name="connsiteX2" fmla="*/ 494170 w 540435"/>
                <a:gd name="connsiteY2" fmla="*/ 863093 h 865523"/>
                <a:gd name="connsiteX3" fmla="*/ 502335 w 540435"/>
                <a:gd name="connsiteY3" fmla="*/ 756957 h 865523"/>
                <a:gd name="connsiteX4" fmla="*/ 445185 w 540435"/>
                <a:gd name="connsiteY4" fmla="*/ 765122 h 865523"/>
                <a:gd name="connsiteX5" fmla="*/ 464235 w 540435"/>
                <a:gd name="connsiteY5" fmla="*/ 786893 h 865523"/>
                <a:gd name="connsiteX6" fmla="*/ 483285 w 540435"/>
                <a:gd name="connsiteY6" fmla="*/ 699807 h 865523"/>
                <a:gd name="connsiteX7" fmla="*/ 404363 w 540435"/>
                <a:gd name="connsiteY7" fmla="*/ 702529 h 865523"/>
                <a:gd name="connsiteX8" fmla="*/ 423413 w 540435"/>
                <a:gd name="connsiteY8" fmla="*/ 729743 h 865523"/>
                <a:gd name="connsiteX9" fmla="*/ 439742 w 540435"/>
                <a:gd name="connsiteY9" fmla="*/ 626329 h 865523"/>
                <a:gd name="connsiteX10" fmla="*/ 377149 w 540435"/>
                <a:gd name="connsiteY10" fmla="*/ 631772 h 865523"/>
                <a:gd name="connsiteX11" fmla="*/ 398920 w 540435"/>
                <a:gd name="connsiteY11" fmla="*/ 656264 h 865523"/>
                <a:gd name="connsiteX12" fmla="*/ 420692 w 540435"/>
                <a:gd name="connsiteY12" fmla="*/ 566457 h 865523"/>
                <a:gd name="connsiteX13" fmla="*/ 360820 w 540435"/>
                <a:gd name="connsiteY13" fmla="*/ 574622 h 865523"/>
                <a:gd name="connsiteX14" fmla="*/ 385313 w 540435"/>
                <a:gd name="connsiteY14" fmla="*/ 596393 h 865523"/>
                <a:gd name="connsiteX15" fmla="*/ 390756 w 540435"/>
                <a:gd name="connsiteY15" fmla="*/ 501143 h 865523"/>
                <a:gd name="connsiteX16" fmla="*/ 328163 w 540435"/>
                <a:gd name="connsiteY16" fmla="*/ 517472 h 865523"/>
                <a:gd name="connsiteX17" fmla="*/ 344492 w 540435"/>
                <a:gd name="connsiteY17" fmla="*/ 541964 h 865523"/>
                <a:gd name="connsiteX18" fmla="*/ 347213 w 540435"/>
                <a:gd name="connsiteY18" fmla="*/ 414057 h 865523"/>
                <a:gd name="connsiteX19" fmla="*/ 298227 w 540435"/>
                <a:gd name="connsiteY19" fmla="*/ 479372 h 865523"/>
                <a:gd name="connsiteX20" fmla="*/ 325442 w 540435"/>
                <a:gd name="connsiteY20" fmla="*/ 476650 h 865523"/>
                <a:gd name="connsiteX21" fmla="*/ 314556 w 540435"/>
                <a:gd name="connsiteY21" fmla="*/ 359629 h 865523"/>
                <a:gd name="connsiteX22" fmla="*/ 257406 w 540435"/>
                <a:gd name="connsiteY22" fmla="*/ 381400 h 865523"/>
                <a:gd name="connsiteX23" fmla="*/ 287342 w 540435"/>
                <a:gd name="connsiteY23" fmla="*/ 424943 h 865523"/>
                <a:gd name="connsiteX24" fmla="*/ 292785 w 540435"/>
                <a:gd name="connsiteY24" fmla="*/ 294314 h 865523"/>
                <a:gd name="connsiteX25" fmla="*/ 232913 w 540435"/>
                <a:gd name="connsiteY25" fmla="*/ 307922 h 865523"/>
                <a:gd name="connsiteX26" fmla="*/ 257406 w 540435"/>
                <a:gd name="connsiteY26" fmla="*/ 351464 h 865523"/>
                <a:gd name="connsiteX27" fmla="*/ 260127 w 540435"/>
                <a:gd name="connsiteY27" fmla="*/ 234443 h 865523"/>
                <a:gd name="connsiteX28" fmla="*/ 211142 w 540435"/>
                <a:gd name="connsiteY28" fmla="*/ 258936 h 865523"/>
                <a:gd name="connsiteX29" fmla="*/ 227470 w 540435"/>
                <a:gd name="connsiteY29" fmla="*/ 299757 h 865523"/>
                <a:gd name="connsiteX30" fmla="*/ 227470 w 540435"/>
                <a:gd name="connsiteY30" fmla="*/ 160964 h 865523"/>
                <a:gd name="connsiteX31" fmla="*/ 164877 w 540435"/>
                <a:gd name="connsiteY31" fmla="*/ 177293 h 865523"/>
                <a:gd name="connsiteX32" fmla="*/ 189370 w 540435"/>
                <a:gd name="connsiteY32" fmla="*/ 220836 h 865523"/>
                <a:gd name="connsiteX33" fmla="*/ 205699 w 540435"/>
                <a:gd name="connsiteY33" fmla="*/ 101093 h 865523"/>
                <a:gd name="connsiteX34" fmla="*/ 50852 w 540435"/>
                <a:gd name="connsiteY34" fmla="*/ 922 h 865523"/>
                <a:gd name="connsiteX35" fmla="*/ 156713 w 540435"/>
                <a:gd name="connsiteY35" fmla="*/ 160964 h 865523"/>
                <a:gd name="connsiteX0" fmla="*/ 442138 w 532577"/>
                <a:gd name="connsiteY0" fmla="*/ 946081 h 992054"/>
                <a:gd name="connsiteX1" fmla="*/ 382266 w 532577"/>
                <a:gd name="connsiteY1" fmla="*/ 956967 h 992054"/>
                <a:gd name="connsiteX2" fmla="*/ 395873 w 532577"/>
                <a:gd name="connsiteY2" fmla="*/ 989624 h 992054"/>
                <a:gd name="connsiteX3" fmla="*/ 404038 w 532577"/>
                <a:gd name="connsiteY3" fmla="*/ 883488 h 992054"/>
                <a:gd name="connsiteX4" fmla="*/ 346888 w 532577"/>
                <a:gd name="connsiteY4" fmla="*/ 891653 h 992054"/>
                <a:gd name="connsiteX5" fmla="*/ 365938 w 532577"/>
                <a:gd name="connsiteY5" fmla="*/ 913424 h 992054"/>
                <a:gd name="connsiteX6" fmla="*/ 384988 w 532577"/>
                <a:gd name="connsiteY6" fmla="*/ 826338 h 992054"/>
                <a:gd name="connsiteX7" fmla="*/ 306066 w 532577"/>
                <a:gd name="connsiteY7" fmla="*/ 829060 h 992054"/>
                <a:gd name="connsiteX8" fmla="*/ 325116 w 532577"/>
                <a:gd name="connsiteY8" fmla="*/ 856274 h 992054"/>
                <a:gd name="connsiteX9" fmla="*/ 341445 w 532577"/>
                <a:gd name="connsiteY9" fmla="*/ 752860 h 992054"/>
                <a:gd name="connsiteX10" fmla="*/ 278852 w 532577"/>
                <a:gd name="connsiteY10" fmla="*/ 758303 h 992054"/>
                <a:gd name="connsiteX11" fmla="*/ 300623 w 532577"/>
                <a:gd name="connsiteY11" fmla="*/ 782795 h 992054"/>
                <a:gd name="connsiteX12" fmla="*/ 322395 w 532577"/>
                <a:gd name="connsiteY12" fmla="*/ 692988 h 992054"/>
                <a:gd name="connsiteX13" fmla="*/ 262523 w 532577"/>
                <a:gd name="connsiteY13" fmla="*/ 701153 h 992054"/>
                <a:gd name="connsiteX14" fmla="*/ 287016 w 532577"/>
                <a:gd name="connsiteY14" fmla="*/ 722924 h 992054"/>
                <a:gd name="connsiteX15" fmla="*/ 292459 w 532577"/>
                <a:gd name="connsiteY15" fmla="*/ 627674 h 992054"/>
                <a:gd name="connsiteX16" fmla="*/ 229866 w 532577"/>
                <a:gd name="connsiteY16" fmla="*/ 644003 h 992054"/>
                <a:gd name="connsiteX17" fmla="*/ 246195 w 532577"/>
                <a:gd name="connsiteY17" fmla="*/ 668495 h 992054"/>
                <a:gd name="connsiteX18" fmla="*/ 248916 w 532577"/>
                <a:gd name="connsiteY18" fmla="*/ 540588 h 992054"/>
                <a:gd name="connsiteX19" fmla="*/ 199930 w 532577"/>
                <a:gd name="connsiteY19" fmla="*/ 605903 h 992054"/>
                <a:gd name="connsiteX20" fmla="*/ 227145 w 532577"/>
                <a:gd name="connsiteY20" fmla="*/ 603181 h 992054"/>
                <a:gd name="connsiteX21" fmla="*/ 216259 w 532577"/>
                <a:gd name="connsiteY21" fmla="*/ 486160 h 992054"/>
                <a:gd name="connsiteX22" fmla="*/ 159109 w 532577"/>
                <a:gd name="connsiteY22" fmla="*/ 507931 h 992054"/>
                <a:gd name="connsiteX23" fmla="*/ 189045 w 532577"/>
                <a:gd name="connsiteY23" fmla="*/ 551474 h 992054"/>
                <a:gd name="connsiteX24" fmla="*/ 194488 w 532577"/>
                <a:gd name="connsiteY24" fmla="*/ 420845 h 992054"/>
                <a:gd name="connsiteX25" fmla="*/ 134616 w 532577"/>
                <a:gd name="connsiteY25" fmla="*/ 434453 h 992054"/>
                <a:gd name="connsiteX26" fmla="*/ 159109 w 532577"/>
                <a:gd name="connsiteY26" fmla="*/ 477995 h 992054"/>
                <a:gd name="connsiteX27" fmla="*/ 161830 w 532577"/>
                <a:gd name="connsiteY27" fmla="*/ 360974 h 992054"/>
                <a:gd name="connsiteX28" fmla="*/ 112845 w 532577"/>
                <a:gd name="connsiteY28" fmla="*/ 385467 h 992054"/>
                <a:gd name="connsiteX29" fmla="*/ 129173 w 532577"/>
                <a:gd name="connsiteY29" fmla="*/ 426288 h 992054"/>
                <a:gd name="connsiteX30" fmla="*/ 129173 w 532577"/>
                <a:gd name="connsiteY30" fmla="*/ 287495 h 992054"/>
                <a:gd name="connsiteX31" fmla="*/ 66580 w 532577"/>
                <a:gd name="connsiteY31" fmla="*/ 303824 h 992054"/>
                <a:gd name="connsiteX32" fmla="*/ 91073 w 532577"/>
                <a:gd name="connsiteY32" fmla="*/ 347367 h 992054"/>
                <a:gd name="connsiteX33" fmla="*/ 107402 w 532577"/>
                <a:gd name="connsiteY33" fmla="*/ 227624 h 992054"/>
                <a:gd name="connsiteX34" fmla="*/ 532441 w 532577"/>
                <a:gd name="connsiteY34" fmla="*/ 400 h 992054"/>
                <a:gd name="connsiteX35" fmla="*/ 58416 w 532577"/>
                <a:gd name="connsiteY35" fmla="*/ 287495 h 992054"/>
                <a:gd name="connsiteX0" fmla="*/ 435109 w 537593"/>
                <a:gd name="connsiteY0" fmla="*/ 1010435 h 1056408"/>
                <a:gd name="connsiteX1" fmla="*/ 375237 w 537593"/>
                <a:gd name="connsiteY1" fmla="*/ 1021321 h 1056408"/>
                <a:gd name="connsiteX2" fmla="*/ 388844 w 537593"/>
                <a:gd name="connsiteY2" fmla="*/ 1053978 h 1056408"/>
                <a:gd name="connsiteX3" fmla="*/ 397009 w 537593"/>
                <a:gd name="connsiteY3" fmla="*/ 947842 h 1056408"/>
                <a:gd name="connsiteX4" fmla="*/ 339859 w 537593"/>
                <a:gd name="connsiteY4" fmla="*/ 956007 h 1056408"/>
                <a:gd name="connsiteX5" fmla="*/ 358909 w 537593"/>
                <a:gd name="connsiteY5" fmla="*/ 977778 h 1056408"/>
                <a:gd name="connsiteX6" fmla="*/ 377959 w 537593"/>
                <a:gd name="connsiteY6" fmla="*/ 890692 h 1056408"/>
                <a:gd name="connsiteX7" fmla="*/ 299037 w 537593"/>
                <a:gd name="connsiteY7" fmla="*/ 893414 h 1056408"/>
                <a:gd name="connsiteX8" fmla="*/ 318087 w 537593"/>
                <a:gd name="connsiteY8" fmla="*/ 920628 h 1056408"/>
                <a:gd name="connsiteX9" fmla="*/ 334416 w 537593"/>
                <a:gd name="connsiteY9" fmla="*/ 817214 h 1056408"/>
                <a:gd name="connsiteX10" fmla="*/ 271823 w 537593"/>
                <a:gd name="connsiteY10" fmla="*/ 822657 h 1056408"/>
                <a:gd name="connsiteX11" fmla="*/ 293594 w 537593"/>
                <a:gd name="connsiteY11" fmla="*/ 847149 h 1056408"/>
                <a:gd name="connsiteX12" fmla="*/ 315366 w 537593"/>
                <a:gd name="connsiteY12" fmla="*/ 757342 h 1056408"/>
                <a:gd name="connsiteX13" fmla="*/ 255494 w 537593"/>
                <a:gd name="connsiteY13" fmla="*/ 765507 h 1056408"/>
                <a:gd name="connsiteX14" fmla="*/ 279987 w 537593"/>
                <a:gd name="connsiteY14" fmla="*/ 787278 h 1056408"/>
                <a:gd name="connsiteX15" fmla="*/ 285430 w 537593"/>
                <a:gd name="connsiteY15" fmla="*/ 692028 h 1056408"/>
                <a:gd name="connsiteX16" fmla="*/ 222837 w 537593"/>
                <a:gd name="connsiteY16" fmla="*/ 708357 h 1056408"/>
                <a:gd name="connsiteX17" fmla="*/ 239166 w 537593"/>
                <a:gd name="connsiteY17" fmla="*/ 732849 h 1056408"/>
                <a:gd name="connsiteX18" fmla="*/ 241887 w 537593"/>
                <a:gd name="connsiteY18" fmla="*/ 604942 h 1056408"/>
                <a:gd name="connsiteX19" fmla="*/ 192901 w 537593"/>
                <a:gd name="connsiteY19" fmla="*/ 670257 h 1056408"/>
                <a:gd name="connsiteX20" fmla="*/ 220116 w 537593"/>
                <a:gd name="connsiteY20" fmla="*/ 667535 h 1056408"/>
                <a:gd name="connsiteX21" fmla="*/ 209230 w 537593"/>
                <a:gd name="connsiteY21" fmla="*/ 550514 h 1056408"/>
                <a:gd name="connsiteX22" fmla="*/ 152080 w 537593"/>
                <a:gd name="connsiteY22" fmla="*/ 572285 h 1056408"/>
                <a:gd name="connsiteX23" fmla="*/ 182016 w 537593"/>
                <a:gd name="connsiteY23" fmla="*/ 615828 h 1056408"/>
                <a:gd name="connsiteX24" fmla="*/ 187459 w 537593"/>
                <a:gd name="connsiteY24" fmla="*/ 485199 h 1056408"/>
                <a:gd name="connsiteX25" fmla="*/ 127587 w 537593"/>
                <a:gd name="connsiteY25" fmla="*/ 498807 h 1056408"/>
                <a:gd name="connsiteX26" fmla="*/ 152080 w 537593"/>
                <a:gd name="connsiteY26" fmla="*/ 542349 h 1056408"/>
                <a:gd name="connsiteX27" fmla="*/ 154801 w 537593"/>
                <a:gd name="connsiteY27" fmla="*/ 425328 h 1056408"/>
                <a:gd name="connsiteX28" fmla="*/ 105816 w 537593"/>
                <a:gd name="connsiteY28" fmla="*/ 449821 h 1056408"/>
                <a:gd name="connsiteX29" fmla="*/ 122144 w 537593"/>
                <a:gd name="connsiteY29" fmla="*/ 490642 h 1056408"/>
                <a:gd name="connsiteX30" fmla="*/ 122144 w 537593"/>
                <a:gd name="connsiteY30" fmla="*/ 351849 h 1056408"/>
                <a:gd name="connsiteX31" fmla="*/ 59551 w 537593"/>
                <a:gd name="connsiteY31" fmla="*/ 368178 h 1056408"/>
                <a:gd name="connsiteX32" fmla="*/ 84044 w 537593"/>
                <a:gd name="connsiteY32" fmla="*/ 411721 h 1056408"/>
                <a:gd name="connsiteX33" fmla="*/ 100373 w 537593"/>
                <a:gd name="connsiteY33" fmla="*/ 291978 h 1056408"/>
                <a:gd name="connsiteX34" fmla="*/ 525412 w 537593"/>
                <a:gd name="connsiteY34" fmla="*/ 64754 h 1056408"/>
                <a:gd name="connsiteX35" fmla="*/ 51387 w 537593"/>
                <a:gd name="connsiteY35" fmla="*/ 351849 h 1056408"/>
                <a:gd name="connsiteX0" fmla="*/ 486676 w 486676"/>
                <a:gd name="connsiteY0" fmla="*/ 798645 h 844618"/>
                <a:gd name="connsiteX1" fmla="*/ 426804 w 486676"/>
                <a:gd name="connsiteY1" fmla="*/ 809531 h 844618"/>
                <a:gd name="connsiteX2" fmla="*/ 440411 w 486676"/>
                <a:gd name="connsiteY2" fmla="*/ 842188 h 844618"/>
                <a:gd name="connsiteX3" fmla="*/ 448576 w 486676"/>
                <a:gd name="connsiteY3" fmla="*/ 736052 h 844618"/>
                <a:gd name="connsiteX4" fmla="*/ 391426 w 486676"/>
                <a:gd name="connsiteY4" fmla="*/ 744217 h 844618"/>
                <a:gd name="connsiteX5" fmla="*/ 410476 w 486676"/>
                <a:gd name="connsiteY5" fmla="*/ 765988 h 844618"/>
                <a:gd name="connsiteX6" fmla="*/ 429526 w 486676"/>
                <a:gd name="connsiteY6" fmla="*/ 678902 h 844618"/>
                <a:gd name="connsiteX7" fmla="*/ 350604 w 486676"/>
                <a:gd name="connsiteY7" fmla="*/ 681624 h 844618"/>
                <a:gd name="connsiteX8" fmla="*/ 369654 w 486676"/>
                <a:gd name="connsiteY8" fmla="*/ 708838 h 844618"/>
                <a:gd name="connsiteX9" fmla="*/ 385983 w 486676"/>
                <a:gd name="connsiteY9" fmla="*/ 605424 h 844618"/>
                <a:gd name="connsiteX10" fmla="*/ 323390 w 486676"/>
                <a:gd name="connsiteY10" fmla="*/ 610867 h 844618"/>
                <a:gd name="connsiteX11" fmla="*/ 345161 w 486676"/>
                <a:gd name="connsiteY11" fmla="*/ 635359 h 844618"/>
                <a:gd name="connsiteX12" fmla="*/ 366933 w 486676"/>
                <a:gd name="connsiteY12" fmla="*/ 545552 h 844618"/>
                <a:gd name="connsiteX13" fmla="*/ 307061 w 486676"/>
                <a:gd name="connsiteY13" fmla="*/ 553717 h 844618"/>
                <a:gd name="connsiteX14" fmla="*/ 331554 w 486676"/>
                <a:gd name="connsiteY14" fmla="*/ 575488 h 844618"/>
                <a:gd name="connsiteX15" fmla="*/ 336997 w 486676"/>
                <a:gd name="connsiteY15" fmla="*/ 480238 h 844618"/>
                <a:gd name="connsiteX16" fmla="*/ 274404 w 486676"/>
                <a:gd name="connsiteY16" fmla="*/ 496567 h 844618"/>
                <a:gd name="connsiteX17" fmla="*/ 290733 w 486676"/>
                <a:gd name="connsiteY17" fmla="*/ 521059 h 844618"/>
                <a:gd name="connsiteX18" fmla="*/ 293454 w 486676"/>
                <a:gd name="connsiteY18" fmla="*/ 393152 h 844618"/>
                <a:gd name="connsiteX19" fmla="*/ 244468 w 486676"/>
                <a:gd name="connsiteY19" fmla="*/ 458467 h 844618"/>
                <a:gd name="connsiteX20" fmla="*/ 271683 w 486676"/>
                <a:gd name="connsiteY20" fmla="*/ 455745 h 844618"/>
                <a:gd name="connsiteX21" fmla="*/ 260797 w 486676"/>
                <a:gd name="connsiteY21" fmla="*/ 338724 h 844618"/>
                <a:gd name="connsiteX22" fmla="*/ 203647 w 486676"/>
                <a:gd name="connsiteY22" fmla="*/ 360495 h 844618"/>
                <a:gd name="connsiteX23" fmla="*/ 233583 w 486676"/>
                <a:gd name="connsiteY23" fmla="*/ 404038 h 844618"/>
                <a:gd name="connsiteX24" fmla="*/ 239026 w 486676"/>
                <a:gd name="connsiteY24" fmla="*/ 273409 h 844618"/>
                <a:gd name="connsiteX25" fmla="*/ 179154 w 486676"/>
                <a:gd name="connsiteY25" fmla="*/ 287017 h 844618"/>
                <a:gd name="connsiteX26" fmla="*/ 203647 w 486676"/>
                <a:gd name="connsiteY26" fmla="*/ 330559 h 844618"/>
                <a:gd name="connsiteX27" fmla="*/ 206368 w 486676"/>
                <a:gd name="connsiteY27" fmla="*/ 213538 h 844618"/>
                <a:gd name="connsiteX28" fmla="*/ 157383 w 486676"/>
                <a:gd name="connsiteY28" fmla="*/ 238031 h 844618"/>
                <a:gd name="connsiteX29" fmla="*/ 173711 w 486676"/>
                <a:gd name="connsiteY29" fmla="*/ 278852 h 844618"/>
                <a:gd name="connsiteX30" fmla="*/ 173711 w 486676"/>
                <a:gd name="connsiteY30" fmla="*/ 140059 h 844618"/>
                <a:gd name="connsiteX31" fmla="*/ 111118 w 486676"/>
                <a:gd name="connsiteY31" fmla="*/ 156388 h 844618"/>
                <a:gd name="connsiteX32" fmla="*/ 135611 w 486676"/>
                <a:gd name="connsiteY32" fmla="*/ 199931 h 844618"/>
                <a:gd name="connsiteX33" fmla="*/ 151940 w 486676"/>
                <a:gd name="connsiteY33" fmla="*/ 80188 h 844618"/>
                <a:gd name="connsiteX34" fmla="*/ 62988 w 486676"/>
                <a:gd name="connsiteY34" fmla="*/ 107070 h 844618"/>
                <a:gd name="connsiteX35" fmla="*/ 102954 w 486676"/>
                <a:gd name="connsiteY35" fmla="*/ 140059 h 844618"/>
                <a:gd name="connsiteX0" fmla="*/ 383722 w 383722"/>
                <a:gd name="connsiteY0" fmla="*/ 719617 h 765590"/>
                <a:gd name="connsiteX1" fmla="*/ 323850 w 383722"/>
                <a:gd name="connsiteY1" fmla="*/ 730503 h 765590"/>
                <a:gd name="connsiteX2" fmla="*/ 337457 w 383722"/>
                <a:gd name="connsiteY2" fmla="*/ 763160 h 765590"/>
                <a:gd name="connsiteX3" fmla="*/ 345622 w 383722"/>
                <a:gd name="connsiteY3" fmla="*/ 657024 h 765590"/>
                <a:gd name="connsiteX4" fmla="*/ 288472 w 383722"/>
                <a:gd name="connsiteY4" fmla="*/ 665189 h 765590"/>
                <a:gd name="connsiteX5" fmla="*/ 307522 w 383722"/>
                <a:gd name="connsiteY5" fmla="*/ 686960 h 765590"/>
                <a:gd name="connsiteX6" fmla="*/ 326572 w 383722"/>
                <a:gd name="connsiteY6" fmla="*/ 599874 h 765590"/>
                <a:gd name="connsiteX7" fmla="*/ 247650 w 383722"/>
                <a:gd name="connsiteY7" fmla="*/ 602596 h 765590"/>
                <a:gd name="connsiteX8" fmla="*/ 266700 w 383722"/>
                <a:gd name="connsiteY8" fmla="*/ 629810 h 765590"/>
                <a:gd name="connsiteX9" fmla="*/ 283029 w 383722"/>
                <a:gd name="connsiteY9" fmla="*/ 526396 h 765590"/>
                <a:gd name="connsiteX10" fmla="*/ 220436 w 383722"/>
                <a:gd name="connsiteY10" fmla="*/ 531839 h 765590"/>
                <a:gd name="connsiteX11" fmla="*/ 242207 w 383722"/>
                <a:gd name="connsiteY11" fmla="*/ 556331 h 765590"/>
                <a:gd name="connsiteX12" fmla="*/ 263979 w 383722"/>
                <a:gd name="connsiteY12" fmla="*/ 466524 h 765590"/>
                <a:gd name="connsiteX13" fmla="*/ 204107 w 383722"/>
                <a:gd name="connsiteY13" fmla="*/ 474689 h 765590"/>
                <a:gd name="connsiteX14" fmla="*/ 228600 w 383722"/>
                <a:gd name="connsiteY14" fmla="*/ 496460 h 765590"/>
                <a:gd name="connsiteX15" fmla="*/ 234043 w 383722"/>
                <a:gd name="connsiteY15" fmla="*/ 401210 h 765590"/>
                <a:gd name="connsiteX16" fmla="*/ 171450 w 383722"/>
                <a:gd name="connsiteY16" fmla="*/ 417539 h 765590"/>
                <a:gd name="connsiteX17" fmla="*/ 187779 w 383722"/>
                <a:gd name="connsiteY17" fmla="*/ 442031 h 765590"/>
                <a:gd name="connsiteX18" fmla="*/ 190500 w 383722"/>
                <a:gd name="connsiteY18" fmla="*/ 314124 h 765590"/>
                <a:gd name="connsiteX19" fmla="*/ 141514 w 383722"/>
                <a:gd name="connsiteY19" fmla="*/ 379439 h 765590"/>
                <a:gd name="connsiteX20" fmla="*/ 168729 w 383722"/>
                <a:gd name="connsiteY20" fmla="*/ 376717 h 765590"/>
                <a:gd name="connsiteX21" fmla="*/ 157843 w 383722"/>
                <a:gd name="connsiteY21" fmla="*/ 259696 h 765590"/>
                <a:gd name="connsiteX22" fmla="*/ 100693 w 383722"/>
                <a:gd name="connsiteY22" fmla="*/ 281467 h 765590"/>
                <a:gd name="connsiteX23" fmla="*/ 130629 w 383722"/>
                <a:gd name="connsiteY23" fmla="*/ 325010 h 765590"/>
                <a:gd name="connsiteX24" fmla="*/ 136072 w 383722"/>
                <a:gd name="connsiteY24" fmla="*/ 194381 h 765590"/>
                <a:gd name="connsiteX25" fmla="*/ 76200 w 383722"/>
                <a:gd name="connsiteY25" fmla="*/ 207989 h 765590"/>
                <a:gd name="connsiteX26" fmla="*/ 100693 w 383722"/>
                <a:gd name="connsiteY26" fmla="*/ 251531 h 765590"/>
                <a:gd name="connsiteX27" fmla="*/ 103414 w 383722"/>
                <a:gd name="connsiteY27" fmla="*/ 134510 h 765590"/>
                <a:gd name="connsiteX28" fmla="*/ 54429 w 383722"/>
                <a:gd name="connsiteY28" fmla="*/ 159003 h 765590"/>
                <a:gd name="connsiteX29" fmla="*/ 70757 w 383722"/>
                <a:gd name="connsiteY29" fmla="*/ 199824 h 765590"/>
                <a:gd name="connsiteX30" fmla="*/ 70757 w 383722"/>
                <a:gd name="connsiteY30" fmla="*/ 61031 h 765590"/>
                <a:gd name="connsiteX31" fmla="*/ 8164 w 383722"/>
                <a:gd name="connsiteY31" fmla="*/ 77360 h 765590"/>
                <a:gd name="connsiteX32" fmla="*/ 32657 w 383722"/>
                <a:gd name="connsiteY32" fmla="*/ 120903 h 765590"/>
                <a:gd name="connsiteX33" fmla="*/ 48986 w 383722"/>
                <a:gd name="connsiteY33" fmla="*/ 1160 h 765590"/>
                <a:gd name="connsiteX34" fmla="*/ 0 w 383722"/>
                <a:gd name="connsiteY34" fmla="*/ 61031 h 765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383722" h="765590">
                  <a:moveTo>
                    <a:pt x="383722" y="719617"/>
                  </a:moveTo>
                  <a:cubicBezTo>
                    <a:pt x="357641" y="721431"/>
                    <a:pt x="331561" y="723246"/>
                    <a:pt x="323850" y="730503"/>
                  </a:cubicBezTo>
                  <a:cubicBezTo>
                    <a:pt x="316139" y="737760"/>
                    <a:pt x="333828" y="775406"/>
                    <a:pt x="337457" y="763160"/>
                  </a:cubicBezTo>
                  <a:cubicBezTo>
                    <a:pt x="341086" y="750914"/>
                    <a:pt x="353786" y="673352"/>
                    <a:pt x="345622" y="657024"/>
                  </a:cubicBezTo>
                  <a:cubicBezTo>
                    <a:pt x="337458" y="640696"/>
                    <a:pt x="294822" y="660200"/>
                    <a:pt x="288472" y="665189"/>
                  </a:cubicBezTo>
                  <a:cubicBezTo>
                    <a:pt x="282122" y="670178"/>
                    <a:pt x="301172" y="697846"/>
                    <a:pt x="307522" y="686960"/>
                  </a:cubicBezTo>
                  <a:cubicBezTo>
                    <a:pt x="313872" y="676074"/>
                    <a:pt x="336551" y="613935"/>
                    <a:pt x="326572" y="599874"/>
                  </a:cubicBezTo>
                  <a:cubicBezTo>
                    <a:pt x="316593" y="585813"/>
                    <a:pt x="257629" y="597607"/>
                    <a:pt x="247650" y="602596"/>
                  </a:cubicBezTo>
                  <a:cubicBezTo>
                    <a:pt x="237671" y="607585"/>
                    <a:pt x="260804" y="642510"/>
                    <a:pt x="266700" y="629810"/>
                  </a:cubicBezTo>
                  <a:cubicBezTo>
                    <a:pt x="272596" y="617110"/>
                    <a:pt x="290740" y="542724"/>
                    <a:pt x="283029" y="526396"/>
                  </a:cubicBezTo>
                  <a:cubicBezTo>
                    <a:pt x="275318" y="510067"/>
                    <a:pt x="227240" y="526850"/>
                    <a:pt x="220436" y="531839"/>
                  </a:cubicBezTo>
                  <a:cubicBezTo>
                    <a:pt x="213632" y="536828"/>
                    <a:pt x="234950" y="567217"/>
                    <a:pt x="242207" y="556331"/>
                  </a:cubicBezTo>
                  <a:cubicBezTo>
                    <a:pt x="249464" y="545445"/>
                    <a:pt x="270329" y="480131"/>
                    <a:pt x="263979" y="466524"/>
                  </a:cubicBezTo>
                  <a:cubicBezTo>
                    <a:pt x="257629" y="452917"/>
                    <a:pt x="210003" y="469700"/>
                    <a:pt x="204107" y="474689"/>
                  </a:cubicBezTo>
                  <a:cubicBezTo>
                    <a:pt x="198211" y="479678"/>
                    <a:pt x="223611" y="508706"/>
                    <a:pt x="228600" y="496460"/>
                  </a:cubicBezTo>
                  <a:cubicBezTo>
                    <a:pt x="233589" y="484213"/>
                    <a:pt x="243568" y="414363"/>
                    <a:pt x="234043" y="401210"/>
                  </a:cubicBezTo>
                  <a:cubicBezTo>
                    <a:pt x="224518" y="388056"/>
                    <a:pt x="179161" y="410736"/>
                    <a:pt x="171450" y="417539"/>
                  </a:cubicBezTo>
                  <a:cubicBezTo>
                    <a:pt x="163739" y="424342"/>
                    <a:pt x="184604" y="459267"/>
                    <a:pt x="187779" y="442031"/>
                  </a:cubicBezTo>
                  <a:cubicBezTo>
                    <a:pt x="190954" y="424795"/>
                    <a:pt x="198211" y="324556"/>
                    <a:pt x="190500" y="314124"/>
                  </a:cubicBezTo>
                  <a:cubicBezTo>
                    <a:pt x="182789" y="303692"/>
                    <a:pt x="145142" y="369007"/>
                    <a:pt x="141514" y="379439"/>
                  </a:cubicBezTo>
                  <a:cubicBezTo>
                    <a:pt x="137885" y="389871"/>
                    <a:pt x="166008" y="396674"/>
                    <a:pt x="168729" y="376717"/>
                  </a:cubicBezTo>
                  <a:cubicBezTo>
                    <a:pt x="171450" y="356760"/>
                    <a:pt x="169182" y="275571"/>
                    <a:pt x="157843" y="259696"/>
                  </a:cubicBezTo>
                  <a:cubicBezTo>
                    <a:pt x="146504" y="243821"/>
                    <a:pt x="105229" y="270581"/>
                    <a:pt x="100693" y="281467"/>
                  </a:cubicBezTo>
                  <a:cubicBezTo>
                    <a:pt x="96157" y="292353"/>
                    <a:pt x="124732" y="339524"/>
                    <a:pt x="130629" y="325010"/>
                  </a:cubicBezTo>
                  <a:cubicBezTo>
                    <a:pt x="136525" y="310496"/>
                    <a:pt x="145143" y="213884"/>
                    <a:pt x="136072" y="194381"/>
                  </a:cubicBezTo>
                  <a:cubicBezTo>
                    <a:pt x="127001" y="174878"/>
                    <a:pt x="82096" y="198464"/>
                    <a:pt x="76200" y="207989"/>
                  </a:cubicBezTo>
                  <a:cubicBezTo>
                    <a:pt x="70303" y="217514"/>
                    <a:pt x="96157" y="263777"/>
                    <a:pt x="100693" y="251531"/>
                  </a:cubicBezTo>
                  <a:cubicBezTo>
                    <a:pt x="105229" y="239285"/>
                    <a:pt x="111125" y="149931"/>
                    <a:pt x="103414" y="134510"/>
                  </a:cubicBezTo>
                  <a:cubicBezTo>
                    <a:pt x="95703" y="119089"/>
                    <a:pt x="59872" y="148117"/>
                    <a:pt x="54429" y="159003"/>
                  </a:cubicBezTo>
                  <a:cubicBezTo>
                    <a:pt x="48986" y="169889"/>
                    <a:pt x="68036" y="216153"/>
                    <a:pt x="70757" y="199824"/>
                  </a:cubicBezTo>
                  <a:cubicBezTo>
                    <a:pt x="73478" y="183495"/>
                    <a:pt x="81189" y="81442"/>
                    <a:pt x="70757" y="61031"/>
                  </a:cubicBezTo>
                  <a:cubicBezTo>
                    <a:pt x="60325" y="40620"/>
                    <a:pt x="14514" y="67381"/>
                    <a:pt x="8164" y="77360"/>
                  </a:cubicBezTo>
                  <a:cubicBezTo>
                    <a:pt x="1814" y="87339"/>
                    <a:pt x="25853" y="133603"/>
                    <a:pt x="32657" y="120903"/>
                  </a:cubicBezTo>
                  <a:cubicBezTo>
                    <a:pt x="39461" y="108203"/>
                    <a:pt x="54429" y="11139"/>
                    <a:pt x="48986" y="1160"/>
                  </a:cubicBezTo>
                  <a:cubicBezTo>
                    <a:pt x="43543" y="-8819"/>
                    <a:pt x="10206" y="48558"/>
                    <a:pt x="0" y="61031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" name="Freeform 31"/>
            <p:cNvSpPr/>
            <p:nvPr/>
          </p:nvSpPr>
          <p:spPr>
            <a:xfrm flipH="1" flipV="1">
              <a:off x="6273287" y="4948969"/>
              <a:ext cx="532130" cy="1115753"/>
            </a:xfrm>
            <a:custGeom>
              <a:avLst/>
              <a:gdLst>
                <a:gd name="connsiteX0" fmla="*/ 507820 w 507820"/>
                <a:gd name="connsiteY0" fmla="*/ 721775 h 767748"/>
                <a:gd name="connsiteX1" fmla="*/ 447948 w 507820"/>
                <a:gd name="connsiteY1" fmla="*/ 732661 h 767748"/>
                <a:gd name="connsiteX2" fmla="*/ 461555 w 507820"/>
                <a:gd name="connsiteY2" fmla="*/ 765318 h 767748"/>
                <a:gd name="connsiteX3" fmla="*/ 469720 w 507820"/>
                <a:gd name="connsiteY3" fmla="*/ 659182 h 767748"/>
                <a:gd name="connsiteX4" fmla="*/ 412570 w 507820"/>
                <a:gd name="connsiteY4" fmla="*/ 667347 h 767748"/>
                <a:gd name="connsiteX5" fmla="*/ 431620 w 507820"/>
                <a:gd name="connsiteY5" fmla="*/ 689118 h 767748"/>
                <a:gd name="connsiteX6" fmla="*/ 450670 w 507820"/>
                <a:gd name="connsiteY6" fmla="*/ 602032 h 767748"/>
                <a:gd name="connsiteX7" fmla="*/ 371748 w 507820"/>
                <a:gd name="connsiteY7" fmla="*/ 604754 h 767748"/>
                <a:gd name="connsiteX8" fmla="*/ 390798 w 507820"/>
                <a:gd name="connsiteY8" fmla="*/ 631968 h 767748"/>
                <a:gd name="connsiteX9" fmla="*/ 407127 w 507820"/>
                <a:gd name="connsiteY9" fmla="*/ 528554 h 767748"/>
                <a:gd name="connsiteX10" fmla="*/ 344534 w 507820"/>
                <a:gd name="connsiteY10" fmla="*/ 533997 h 767748"/>
                <a:gd name="connsiteX11" fmla="*/ 366305 w 507820"/>
                <a:gd name="connsiteY11" fmla="*/ 558489 h 767748"/>
                <a:gd name="connsiteX12" fmla="*/ 388077 w 507820"/>
                <a:gd name="connsiteY12" fmla="*/ 468682 h 767748"/>
                <a:gd name="connsiteX13" fmla="*/ 328205 w 507820"/>
                <a:gd name="connsiteY13" fmla="*/ 476847 h 767748"/>
                <a:gd name="connsiteX14" fmla="*/ 352698 w 507820"/>
                <a:gd name="connsiteY14" fmla="*/ 498618 h 767748"/>
                <a:gd name="connsiteX15" fmla="*/ 358141 w 507820"/>
                <a:gd name="connsiteY15" fmla="*/ 403368 h 767748"/>
                <a:gd name="connsiteX16" fmla="*/ 295548 w 507820"/>
                <a:gd name="connsiteY16" fmla="*/ 419697 h 767748"/>
                <a:gd name="connsiteX17" fmla="*/ 311877 w 507820"/>
                <a:gd name="connsiteY17" fmla="*/ 444189 h 767748"/>
                <a:gd name="connsiteX18" fmla="*/ 314598 w 507820"/>
                <a:gd name="connsiteY18" fmla="*/ 316282 h 767748"/>
                <a:gd name="connsiteX19" fmla="*/ 265612 w 507820"/>
                <a:gd name="connsiteY19" fmla="*/ 381597 h 767748"/>
                <a:gd name="connsiteX20" fmla="*/ 292827 w 507820"/>
                <a:gd name="connsiteY20" fmla="*/ 378875 h 767748"/>
                <a:gd name="connsiteX21" fmla="*/ 281941 w 507820"/>
                <a:gd name="connsiteY21" fmla="*/ 261854 h 767748"/>
                <a:gd name="connsiteX22" fmla="*/ 224791 w 507820"/>
                <a:gd name="connsiteY22" fmla="*/ 283625 h 767748"/>
                <a:gd name="connsiteX23" fmla="*/ 254727 w 507820"/>
                <a:gd name="connsiteY23" fmla="*/ 327168 h 767748"/>
                <a:gd name="connsiteX24" fmla="*/ 260170 w 507820"/>
                <a:gd name="connsiteY24" fmla="*/ 196539 h 767748"/>
                <a:gd name="connsiteX25" fmla="*/ 200298 w 507820"/>
                <a:gd name="connsiteY25" fmla="*/ 210147 h 767748"/>
                <a:gd name="connsiteX26" fmla="*/ 224791 w 507820"/>
                <a:gd name="connsiteY26" fmla="*/ 253689 h 767748"/>
                <a:gd name="connsiteX27" fmla="*/ 227512 w 507820"/>
                <a:gd name="connsiteY27" fmla="*/ 136668 h 767748"/>
                <a:gd name="connsiteX28" fmla="*/ 178527 w 507820"/>
                <a:gd name="connsiteY28" fmla="*/ 161161 h 767748"/>
                <a:gd name="connsiteX29" fmla="*/ 194855 w 507820"/>
                <a:gd name="connsiteY29" fmla="*/ 201982 h 767748"/>
                <a:gd name="connsiteX30" fmla="*/ 194855 w 507820"/>
                <a:gd name="connsiteY30" fmla="*/ 63189 h 767748"/>
                <a:gd name="connsiteX31" fmla="*/ 132262 w 507820"/>
                <a:gd name="connsiteY31" fmla="*/ 79518 h 767748"/>
                <a:gd name="connsiteX32" fmla="*/ 156755 w 507820"/>
                <a:gd name="connsiteY32" fmla="*/ 123061 h 767748"/>
                <a:gd name="connsiteX33" fmla="*/ 173084 w 507820"/>
                <a:gd name="connsiteY33" fmla="*/ 3318 h 767748"/>
                <a:gd name="connsiteX34" fmla="*/ 110491 w 507820"/>
                <a:gd name="connsiteY34" fmla="*/ 35975 h 767748"/>
                <a:gd name="connsiteX35" fmla="*/ 124098 w 507820"/>
                <a:gd name="connsiteY35" fmla="*/ 63189 h 767748"/>
                <a:gd name="connsiteX0" fmla="*/ 511654 w 511654"/>
                <a:gd name="connsiteY0" fmla="*/ 721124 h 767097"/>
                <a:gd name="connsiteX1" fmla="*/ 451782 w 511654"/>
                <a:gd name="connsiteY1" fmla="*/ 732010 h 767097"/>
                <a:gd name="connsiteX2" fmla="*/ 465389 w 511654"/>
                <a:gd name="connsiteY2" fmla="*/ 764667 h 767097"/>
                <a:gd name="connsiteX3" fmla="*/ 473554 w 511654"/>
                <a:gd name="connsiteY3" fmla="*/ 658531 h 767097"/>
                <a:gd name="connsiteX4" fmla="*/ 416404 w 511654"/>
                <a:gd name="connsiteY4" fmla="*/ 666696 h 767097"/>
                <a:gd name="connsiteX5" fmla="*/ 435454 w 511654"/>
                <a:gd name="connsiteY5" fmla="*/ 688467 h 767097"/>
                <a:gd name="connsiteX6" fmla="*/ 454504 w 511654"/>
                <a:gd name="connsiteY6" fmla="*/ 601381 h 767097"/>
                <a:gd name="connsiteX7" fmla="*/ 375582 w 511654"/>
                <a:gd name="connsiteY7" fmla="*/ 604103 h 767097"/>
                <a:gd name="connsiteX8" fmla="*/ 394632 w 511654"/>
                <a:gd name="connsiteY8" fmla="*/ 631317 h 767097"/>
                <a:gd name="connsiteX9" fmla="*/ 410961 w 511654"/>
                <a:gd name="connsiteY9" fmla="*/ 527903 h 767097"/>
                <a:gd name="connsiteX10" fmla="*/ 348368 w 511654"/>
                <a:gd name="connsiteY10" fmla="*/ 533346 h 767097"/>
                <a:gd name="connsiteX11" fmla="*/ 370139 w 511654"/>
                <a:gd name="connsiteY11" fmla="*/ 557838 h 767097"/>
                <a:gd name="connsiteX12" fmla="*/ 391911 w 511654"/>
                <a:gd name="connsiteY12" fmla="*/ 468031 h 767097"/>
                <a:gd name="connsiteX13" fmla="*/ 332039 w 511654"/>
                <a:gd name="connsiteY13" fmla="*/ 476196 h 767097"/>
                <a:gd name="connsiteX14" fmla="*/ 356532 w 511654"/>
                <a:gd name="connsiteY14" fmla="*/ 497967 h 767097"/>
                <a:gd name="connsiteX15" fmla="*/ 361975 w 511654"/>
                <a:gd name="connsiteY15" fmla="*/ 402717 h 767097"/>
                <a:gd name="connsiteX16" fmla="*/ 299382 w 511654"/>
                <a:gd name="connsiteY16" fmla="*/ 419046 h 767097"/>
                <a:gd name="connsiteX17" fmla="*/ 315711 w 511654"/>
                <a:gd name="connsiteY17" fmla="*/ 443538 h 767097"/>
                <a:gd name="connsiteX18" fmla="*/ 318432 w 511654"/>
                <a:gd name="connsiteY18" fmla="*/ 315631 h 767097"/>
                <a:gd name="connsiteX19" fmla="*/ 269446 w 511654"/>
                <a:gd name="connsiteY19" fmla="*/ 380946 h 767097"/>
                <a:gd name="connsiteX20" fmla="*/ 296661 w 511654"/>
                <a:gd name="connsiteY20" fmla="*/ 378224 h 767097"/>
                <a:gd name="connsiteX21" fmla="*/ 285775 w 511654"/>
                <a:gd name="connsiteY21" fmla="*/ 261203 h 767097"/>
                <a:gd name="connsiteX22" fmla="*/ 228625 w 511654"/>
                <a:gd name="connsiteY22" fmla="*/ 282974 h 767097"/>
                <a:gd name="connsiteX23" fmla="*/ 258561 w 511654"/>
                <a:gd name="connsiteY23" fmla="*/ 326517 h 767097"/>
                <a:gd name="connsiteX24" fmla="*/ 264004 w 511654"/>
                <a:gd name="connsiteY24" fmla="*/ 195888 h 767097"/>
                <a:gd name="connsiteX25" fmla="*/ 204132 w 511654"/>
                <a:gd name="connsiteY25" fmla="*/ 209496 h 767097"/>
                <a:gd name="connsiteX26" fmla="*/ 228625 w 511654"/>
                <a:gd name="connsiteY26" fmla="*/ 253038 h 767097"/>
                <a:gd name="connsiteX27" fmla="*/ 231346 w 511654"/>
                <a:gd name="connsiteY27" fmla="*/ 136017 h 767097"/>
                <a:gd name="connsiteX28" fmla="*/ 182361 w 511654"/>
                <a:gd name="connsiteY28" fmla="*/ 160510 h 767097"/>
                <a:gd name="connsiteX29" fmla="*/ 198689 w 511654"/>
                <a:gd name="connsiteY29" fmla="*/ 201331 h 767097"/>
                <a:gd name="connsiteX30" fmla="*/ 198689 w 511654"/>
                <a:gd name="connsiteY30" fmla="*/ 62538 h 767097"/>
                <a:gd name="connsiteX31" fmla="*/ 136096 w 511654"/>
                <a:gd name="connsiteY31" fmla="*/ 78867 h 767097"/>
                <a:gd name="connsiteX32" fmla="*/ 160589 w 511654"/>
                <a:gd name="connsiteY32" fmla="*/ 122410 h 767097"/>
                <a:gd name="connsiteX33" fmla="*/ 176918 w 511654"/>
                <a:gd name="connsiteY33" fmla="*/ 2667 h 767097"/>
                <a:gd name="connsiteX34" fmla="*/ 101146 w 511654"/>
                <a:gd name="connsiteY34" fmla="*/ 41099 h 767097"/>
                <a:gd name="connsiteX35" fmla="*/ 127932 w 511654"/>
                <a:gd name="connsiteY35" fmla="*/ 62538 h 767097"/>
                <a:gd name="connsiteX0" fmla="*/ 540435 w 540435"/>
                <a:gd name="connsiteY0" fmla="*/ 819550 h 865523"/>
                <a:gd name="connsiteX1" fmla="*/ 480563 w 540435"/>
                <a:gd name="connsiteY1" fmla="*/ 830436 h 865523"/>
                <a:gd name="connsiteX2" fmla="*/ 494170 w 540435"/>
                <a:gd name="connsiteY2" fmla="*/ 863093 h 865523"/>
                <a:gd name="connsiteX3" fmla="*/ 502335 w 540435"/>
                <a:gd name="connsiteY3" fmla="*/ 756957 h 865523"/>
                <a:gd name="connsiteX4" fmla="*/ 445185 w 540435"/>
                <a:gd name="connsiteY4" fmla="*/ 765122 h 865523"/>
                <a:gd name="connsiteX5" fmla="*/ 464235 w 540435"/>
                <a:gd name="connsiteY5" fmla="*/ 786893 h 865523"/>
                <a:gd name="connsiteX6" fmla="*/ 483285 w 540435"/>
                <a:gd name="connsiteY6" fmla="*/ 699807 h 865523"/>
                <a:gd name="connsiteX7" fmla="*/ 404363 w 540435"/>
                <a:gd name="connsiteY7" fmla="*/ 702529 h 865523"/>
                <a:gd name="connsiteX8" fmla="*/ 423413 w 540435"/>
                <a:gd name="connsiteY8" fmla="*/ 729743 h 865523"/>
                <a:gd name="connsiteX9" fmla="*/ 439742 w 540435"/>
                <a:gd name="connsiteY9" fmla="*/ 626329 h 865523"/>
                <a:gd name="connsiteX10" fmla="*/ 377149 w 540435"/>
                <a:gd name="connsiteY10" fmla="*/ 631772 h 865523"/>
                <a:gd name="connsiteX11" fmla="*/ 398920 w 540435"/>
                <a:gd name="connsiteY11" fmla="*/ 656264 h 865523"/>
                <a:gd name="connsiteX12" fmla="*/ 420692 w 540435"/>
                <a:gd name="connsiteY12" fmla="*/ 566457 h 865523"/>
                <a:gd name="connsiteX13" fmla="*/ 360820 w 540435"/>
                <a:gd name="connsiteY13" fmla="*/ 574622 h 865523"/>
                <a:gd name="connsiteX14" fmla="*/ 385313 w 540435"/>
                <a:gd name="connsiteY14" fmla="*/ 596393 h 865523"/>
                <a:gd name="connsiteX15" fmla="*/ 390756 w 540435"/>
                <a:gd name="connsiteY15" fmla="*/ 501143 h 865523"/>
                <a:gd name="connsiteX16" fmla="*/ 328163 w 540435"/>
                <a:gd name="connsiteY16" fmla="*/ 517472 h 865523"/>
                <a:gd name="connsiteX17" fmla="*/ 344492 w 540435"/>
                <a:gd name="connsiteY17" fmla="*/ 541964 h 865523"/>
                <a:gd name="connsiteX18" fmla="*/ 347213 w 540435"/>
                <a:gd name="connsiteY18" fmla="*/ 414057 h 865523"/>
                <a:gd name="connsiteX19" fmla="*/ 298227 w 540435"/>
                <a:gd name="connsiteY19" fmla="*/ 479372 h 865523"/>
                <a:gd name="connsiteX20" fmla="*/ 325442 w 540435"/>
                <a:gd name="connsiteY20" fmla="*/ 476650 h 865523"/>
                <a:gd name="connsiteX21" fmla="*/ 314556 w 540435"/>
                <a:gd name="connsiteY21" fmla="*/ 359629 h 865523"/>
                <a:gd name="connsiteX22" fmla="*/ 257406 w 540435"/>
                <a:gd name="connsiteY22" fmla="*/ 381400 h 865523"/>
                <a:gd name="connsiteX23" fmla="*/ 287342 w 540435"/>
                <a:gd name="connsiteY23" fmla="*/ 424943 h 865523"/>
                <a:gd name="connsiteX24" fmla="*/ 292785 w 540435"/>
                <a:gd name="connsiteY24" fmla="*/ 294314 h 865523"/>
                <a:gd name="connsiteX25" fmla="*/ 232913 w 540435"/>
                <a:gd name="connsiteY25" fmla="*/ 307922 h 865523"/>
                <a:gd name="connsiteX26" fmla="*/ 257406 w 540435"/>
                <a:gd name="connsiteY26" fmla="*/ 351464 h 865523"/>
                <a:gd name="connsiteX27" fmla="*/ 260127 w 540435"/>
                <a:gd name="connsiteY27" fmla="*/ 234443 h 865523"/>
                <a:gd name="connsiteX28" fmla="*/ 211142 w 540435"/>
                <a:gd name="connsiteY28" fmla="*/ 258936 h 865523"/>
                <a:gd name="connsiteX29" fmla="*/ 227470 w 540435"/>
                <a:gd name="connsiteY29" fmla="*/ 299757 h 865523"/>
                <a:gd name="connsiteX30" fmla="*/ 227470 w 540435"/>
                <a:gd name="connsiteY30" fmla="*/ 160964 h 865523"/>
                <a:gd name="connsiteX31" fmla="*/ 164877 w 540435"/>
                <a:gd name="connsiteY31" fmla="*/ 177293 h 865523"/>
                <a:gd name="connsiteX32" fmla="*/ 189370 w 540435"/>
                <a:gd name="connsiteY32" fmla="*/ 220836 h 865523"/>
                <a:gd name="connsiteX33" fmla="*/ 205699 w 540435"/>
                <a:gd name="connsiteY33" fmla="*/ 101093 h 865523"/>
                <a:gd name="connsiteX34" fmla="*/ 50852 w 540435"/>
                <a:gd name="connsiteY34" fmla="*/ 922 h 865523"/>
                <a:gd name="connsiteX35" fmla="*/ 156713 w 540435"/>
                <a:gd name="connsiteY35" fmla="*/ 160964 h 865523"/>
                <a:gd name="connsiteX0" fmla="*/ 442138 w 532577"/>
                <a:gd name="connsiteY0" fmla="*/ 946081 h 992054"/>
                <a:gd name="connsiteX1" fmla="*/ 382266 w 532577"/>
                <a:gd name="connsiteY1" fmla="*/ 956967 h 992054"/>
                <a:gd name="connsiteX2" fmla="*/ 395873 w 532577"/>
                <a:gd name="connsiteY2" fmla="*/ 989624 h 992054"/>
                <a:gd name="connsiteX3" fmla="*/ 404038 w 532577"/>
                <a:gd name="connsiteY3" fmla="*/ 883488 h 992054"/>
                <a:gd name="connsiteX4" fmla="*/ 346888 w 532577"/>
                <a:gd name="connsiteY4" fmla="*/ 891653 h 992054"/>
                <a:gd name="connsiteX5" fmla="*/ 365938 w 532577"/>
                <a:gd name="connsiteY5" fmla="*/ 913424 h 992054"/>
                <a:gd name="connsiteX6" fmla="*/ 384988 w 532577"/>
                <a:gd name="connsiteY6" fmla="*/ 826338 h 992054"/>
                <a:gd name="connsiteX7" fmla="*/ 306066 w 532577"/>
                <a:gd name="connsiteY7" fmla="*/ 829060 h 992054"/>
                <a:gd name="connsiteX8" fmla="*/ 325116 w 532577"/>
                <a:gd name="connsiteY8" fmla="*/ 856274 h 992054"/>
                <a:gd name="connsiteX9" fmla="*/ 341445 w 532577"/>
                <a:gd name="connsiteY9" fmla="*/ 752860 h 992054"/>
                <a:gd name="connsiteX10" fmla="*/ 278852 w 532577"/>
                <a:gd name="connsiteY10" fmla="*/ 758303 h 992054"/>
                <a:gd name="connsiteX11" fmla="*/ 300623 w 532577"/>
                <a:gd name="connsiteY11" fmla="*/ 782795 h 992054"/>
                <a:gd name="connsiteX12" fmla="*/ 322395 w 532577"/>
                <a:gd name="connsiteY12" fmla="*/ 692988 h 992054"/>
                <a:gd name="connsiteX13" fmla="*/ 262523 w 532577"/>
                <a:gd name="connsiteY13" fmla="*/ 701153 h 992054"/>
                <a:gd name="connsiteX14" fmla="*/ 287016 w 532577"/>
                <a:gd name="connsiteY14" fmla="*/ 722924 h 992054"/>
                <a:gd name="connsiteX15" fmla="*/ 292459 w 532577"/>
                <a:gd name="connsiteY15" fmla="*/ 627674 h 992054"/>
                <a:gd name="connsiteX16" fmla="*/ 229866 w 532577"/>
                <a:gd name="connsiteY16" fmla="*/ 644003 h 992054"/>
                <a:gd name="connsiteX17" fmla="*/ 246195 w 532577"/>
                <a:gd name="connsiteY17" fmla="*/ 668495 h 992054"/>
                <a:gd name="connsiteX18" fmla="*/ 248916 w 532577"/>
                <a:gd name="connsiteY18" fmla="*/ 540588 h 992054"/>
                <a:gd name="connsiteX19" fmla="*/ 199930 w 532577"/>
                <a:gd name="connsiteY19" fmla="*/ 605903 h 992054"/>
                <a:gd name="connsiteX20" fmla="*/ 227145 w 532577"/>
                <a:gd name="connsiteY20" fmla="*/ 603181 h 992054"/>
                <a:gd name="connsiteX21" fmla="*/ 216259 w 532577"/>
                <a:gd name="connsiteY21" fmla="*/ 486160 h 992054"/>
                <a:gd name="connsiteX22" fmla="*/ 159109 w 532577"/>
                <a:gd name="connsiteY22" fmla="*/ 507931 h 992054"/>
                <a:gd name="connsiteX23" fmla="*/ 189045 w 532577"/>
                <a:gd name="connsiteY23" fmla="*/ 551474 h 992054"/>
                <a:gd name="connsiteX24" fmla="*/ 194488 w 532577"/>
                <a:gd name="connsiteY24" fmla="*/ 420845 h 992054"/>
                <a:gd name="connsiteX25" fmla="*/ 134616 w 532577"/>
                <a:gd name="connsiteY25" fmla="*/ 434453 h 992054"/>
                <a:gd name="connsiteX26" fmla="*/ 159109 w 532577"/>
                <a:gd name="connsiteY26" fmla="*/ 477995 h 992054"/>
                <a:gd name="connsiteX27" fmla="*/ 161830 w 532577"/>
                <a:gd name="connsiteY27" fmla="*/ 360974 h 992054"/>
                <a:gd name="connsiteX28" fmla="*/ 112845 w 532577"/>
                <a:gd name="connsiteY28" fmla="*/ 385467 h 992054"/>
                <a:gd name="connsiteX29" fmla="*/ 129173 w 532577"/>
                <a:gd name="connsiteY29" fmla="*/ 426288 h 992054"/>
                <a:gd name="connsiteX30" fmla="*/ 129173 w 532577"/>
                <a:gd name="connsiteY30" fmla="*/ 287495 h 992054"/>
                <a:gd name="connsiteX31" fmla="*/ 66580 w 532577"/>
                <a:gd name="connsiteY31" fmla="*/ 303824 h 992054"/>
                <a:gd name="connsiteX32" fmla="*/ 91073 w 532577"/>
                <a:gd name="connsiteY32" fmla="*/ 347367 h 992054"/>
                <a:gd name="connsiteX33" fmla="*/ 107402 w 532577"/>
                <a:gd name="connsiteY33" fmla="*/ 227624 h 992054"/>
                <a:gd name="connsiteX34" fmla="*/ 532441 w 532577"/>
                <a:gd name="connsiteY34" fmla="*/ 400 h 992054"/>
                <a:gd name="connsiteX35" fmla="*/ 58416 w 532577"/>
                <a:gd name="connsiteY35" fmla="*/ 287495 h 992054"/>
                <a:gd name="connsiteX0" fmla="*/ 435109 w 537593"/>
                <a:gd name="connsiteY0" fmla="*/ 1010435 h 1056408"/>
                <a:gd name="connsiteX1" fmla="*/ 375237 w 537593"/>
                <a:gd name="connsiteY1" fmla="*/ 1021321 h 1056408"/>
                <a:gd name="connsiteX2" fmla="*/ 388844 w 537593"/>
                <a:gd name="connsiteY2" fmla="*/ 1053978 h 1056408"/>
                <a:gd name="connsiteX3" fmla="*/ 397009 w 537593"/>
                <a:gd name="connsiteY3" fmla="*/ 947842 h 1056408"/>
                <a:gd name="connsiteX4" fmla="*/ 339859 w 537593"/>
                <a:gd name="connsiteY4" fmla="*/ 956007 h 1056408"/>
                <a:gd name="connsiteX5" fmla="*/ 358909 w 537593"/>
                <a:gd name="connsiteY5" fmla="*/ 977778 h 1056408"/>
                <a:gd name="connsiteX6" fmla="*/ 377959 w 537593"/>
                <a:gd name="connsiteY6" fmla="*/ 890692 h 1056408"/>
                <a:gd name="connsiteX7" fmla="*/ 299037 w 537593"/>
                <a:gd name="connsiteY7" fmla="*/ 893414 h 1056408"/>
                <a:gd name="connsiteX8" fmla="*/ 318087 w 537593"/>
                <a:gd name="connsiteY8" fmla="*/ 920628 h 1056408"/>
                <a:gd name="connsiteX9" fmla="*/ 334416 w 537593"/>
                <a:gd name="connsiteY9" fmla="*/ 817214 h 1056408"/>
                <a:gd name="connsiteX10" fmla="*/ 271823 w 537593"/>
                <a:gd name="connsiteY10" fmla="*/ 822657 h 1056408"/>
                <a:gd name="connsiteX11" fmla="*/ 293594 w 537593"/>
                <a:gd name="connsiteY11" fmla="*/ 847149 h 1056408"/>
                <a:gd name="connsiteX12" fmla="*/ 315366 w 537593"/>
                <a:gd name="connsiteY12" fmla="*/ 757342 h 1056408"/>
                <a:gd name="connsiteX13" fmla="*/ 255494 w 537593"/>
                <a:gd name="connsiteY13" fmla="*/ 765507 h 1056408"/>
                <a:gd name="connsiteX14" fmla="*/ 279987 w 537593"/>
                <a:gd name="connsiteY14" fmla="*/ 787278 h 1056408"/>
                <a:gd name="connsiteX15" fmla="*/ 285430 w 537593"/>
                <a:gd name="connsiteY15" fmla="*/ 692028 h 1056408"/>
                <a:gd name="connsiteX16" fmla="*/ 222837 w 537593"/>
                <a:gd name="connsiteY16" fmla="*/ 708357 h 1056408"/>
                <a:gd name="connsiteX17" fmla="*/ 239166 w 537593"/>
                <a:gd name="connsiteY17" fmla="*/ 732849 h 1056408"/>
                <a:gd name="connsiteX18" fmla="*/ 241887 w 537593"/>
                <a:gd name="connsiteY18" fmla="*/ 604942 h 1056408"/>
                <a:gd name="connsiteX19" fmla="*/ 192901 w 537593"/>
                <a:gd name="connsiteY19" fmla="*/ 670257 h 1056408"/>
                <a:gd name="connsiteX20" fmla="*/ 220116 w 537593"/>
                <a:gd name="connsiteY20" fmla="*/ 667535 h 1056408"/>
                <a:gd name="connsiteX21" fmla="*/ 209230 w 537593"/>
                <a:gd name="connsiteY21" fmla="*/ 550514 h 1056408"/>
                <a:gd name="connsiteX22" fmla="*/ 152080 w 537593"/>
                <a:gd name="connsiteY22" fmla="*/ 572285 h 1056408"/>
                <a:gd name="connsiteX23" fmla="*/ 182016 w 537593"/>
                <a:gd name="connsiteY23" fmla="*/ 615828 h 1056408"/>
                <a:gd name="connsiteX24" fmla="*/ 187459 w 537593"/>
                <a:gd name="connsiteY24" fmla="*/ 485199 h 1056408"/>
                <a:gd name="connsiteX25" fmla="*/ 127587 w 537593"/>
                <a:gd name="connsiteY25" fmla="*/ 498807 h 1056408"/>
                <a:gd name="connsiteX26" fmla="*/ 152080 w 537593"/>
                <a:gd name="connsiteY26" fmla="*/ 542349 h 1056408"/>
                <a:gd name="connsiteX27" fmla="*/ 154801 w 537593"/>
                <a:gd name="connsiteY27" fmla="*/ 425328 h 1056408"/>
                <a:gd name="connsiteX28" fmla="*/ 105816 w 537593"/>
                <a:gd name="connsiteY28" fmla="*/ 449821 h 1056408"/>
                <a:gd name="connsiteX29" fmla="*/ 122144 w 537593"/>
                <a:gd name="connsiteY29" fmla="*/ 490642 h 1056408"/>
                <a:gd name="connsiteX30" fmla="*/ 122144 w 537593"/>
                <a:gd name="connsiteY30" fmla="*/ 351849 h 1056408"/>
                <a:gd name="connsiteX31" fmla="*/ 59551 w 537593"/>
                <a:gd name="connsiteY31" fmla="*/ 368178 h 1056408"/>
                <a:gd name="connsiteX32" fmla="*/ 84044 w 537593"/>
                <a:gd name="connsiteY32" fmla="*/ 411721 h 1056408"/>
                <a:gd name="connsiteX33" fmla="*/ 100373 w 537593"/>
                <a:gd name="connsiteY33" fmla="*/ 291978 h 1056408"/>
                <a:gd name="connsiteX34" fmla="*/ 525412 w 537593"/>
                <a:gd name="connsiteY34" fmla="*/ 64754 h 1056408"/>
                <a:gd name="connsiteX35" fmla="*/ 51387 w 537593"/>
                <a:gd name="connsiteY35" fmla="*/ 351849 h 1056408"/>
                <a:gd name="connsiteX0" fmla="*/ 486676 w 486676"/>
                <a:gd name="connsiteY0" fmla="*/ 798645 h 844618"/>
                <a:gd name="connsiteX1" fmla="*/ 426804 w 486676"/>
                <a:gd name="connsiteY1" fmla="*/ 809531 h 844618"/>
                <a:gd name="connsiteX2" fmla="*/ 440411 w 486676"/>
                <a:gd name="connsiteY2" fmla="*/ 842188 h 844618"/>
                <a:gd name="connsiteX3" fmla="*/ 448576 w 486676"/>
                <a:gd name="connsiteY3" fmla="*/ 736052 h 844618"/>
                <a:gd name="connsiteX4" fmla="*/ 391426 w 486676"/>
                <a:gd name="connsiteY4" fmla="*/ 744217 h 844618"/>
                <a:gd name="connsiteX5" fmla="*/ 410476 w 486676"/>
                <a:gd name="connsiteY5" fmla="*/ 765988 h 844618"/>
                <a:gd name="connsiteX6" fmla="*/ 429526 w 486676"/>
                <a:gd name="connsiteY6" fmla="*/ 678902 h 844618"/>
                <a:gd name="connsiteX7" fmla="*/ 350604 w 486676"/>
                <a:gd name="connsiteY7" fmla="*/ 681624 h 844618"/>
                <a:gd name="connsiteX8" fmla="*/ 369654 w 486676"/>
                <a:gd name="connsiteY8" fmla="*/ 708838 h 844618"/>
                <a:gd name="connsiteX9" fmla="*/ 385983 w 486676"/>
                <a:gd name="connsiteY9" fmla="*/ 605424 h 844618"/>
                <a:gd name="connsiteX10" fmla="*/ 323390 w 486676"/>
                <a:gd name="connsiteY10" fmla="*/ 610867 h 844618"/>
                <a:gd name="connsiteX11" fmla="*/ 345161 w 486676"/>
                <a:gd name="connsiteY11" fmla="*/ 635359 h 844618"/>
                <a:gd name="connsiteX12" fmla="*/ 366933 w 486676"/>
                <a:gd name="connsiteY12" fmla="*/ 545552 h 844618"/>
                <a:gd name="connsiteX13" fmla="*/ 307061 w 486676"/>
                <a:gd name="connsiteY13" fmla="*/ 553717 h 844618"/>
                <a:gd name="connsiteX14" fmla="*/ 331554 w 486676"/>
                <a:gd name="connsiteY14" fmla="*/ 575488 h 844618"/>
                <a:gd name="connsiteX15" fmla="*/ 336997 w 486676"/>
                <a:gd name="connsiteY15" fmla="*/ 480238 h 844618"/>
                <a:gd name="connsiteX16" fmla="*/ 274404 w 486676"/>
                <a:gd name="connsiteY16" fmla="*/ 496567 h 844618"/>
                <a:gd name="connsiteX17" fmla="*/ 290733 w 486676"/>
                <a:gd name="connsiteY17" fmla="*/ 521059 h 844618"/>
                <a:gd name="connsiteX18" fmla="*/ 293454 w 486676"/>
                <a:gd name="connsiteY18" fmla="*/ 393152 h 844618"/>
                <a:gd name="connsiteX19" fmla="*/ 244468 w 486676"/>
                <a:gd name="connsiteY19" fmla="*/ 458467 h 844618"/>
                <a:gd name="connsiteX20" fmla="*/ 271683 w 486676"/>
                <a:gd name="connsiteY20" fmla="*/ 455745 h 844618"/>
                <a:gd name="connsiteX21" fmla="*/ 260797 w 486676"/>
                <a:gd name="connsiteY21" fmla="*/ 338724 h 844618"/>
                <a:gd name="connsiteX22" fmla="*/ 203647 w 486676"/>
                <a:gd name="connsiteY22" fmla="*/ 360495 h 844618"/>
                <a:gd name="connsiteX23" fmla="*/ 233583 w 486676"/>
                <a:gd name="connsiteY23" fmla="*/ 404038 h 844618"/>
                <a:gd name="connsiteX24" fmla="*/ 239026 w 486676"/>
                <a:gd name="connsiteY24" fmla="*/ 273409 h 844618"/>
                <a:gd name="connsiteX25" fmla="*/ 179154 w 486676"/>
                <a:gd name="connsiteY25" fmla="*/ 287017 h 844618"/>
                <a:gd name="connsiteX26" fmla="*/ 203647 w 486676"/>
                <a:gd name="connsiteY26" fmla="*/ 330559 h 844618"/>
                <a:gd name="connsiteX27" fmla="*/ 206368 w 486676"/>
                <a:gd name="connsiteY27" fmla="*/ 213538 h 844618"/>
                <a:gd name="connsiteX28" fmla="*/ 157383 w 486676"/>
                <a:gd name="connsiteY28" fmla="*/ 238031 h 844618"/>
                <a:gd name="connsiteX29" fmla="*/ 173711 w 486676"/>
                <a:gd name="connsiteY29" fmla="*/ 278852 h 844618"/>
                <a:gd name="connsiteX30" fmla="*/ 173711 w 486676"/>
                <a:gd name="connsiteY30" fmla="*/ 140059 h 844618"/>
                <a:gd name="connsiteX31" fmla="*/ 111118 w 486676"/>
                <a:gd name="connsiteY31" fmla="*/ 156388 h 844618"/>
                <a:gd name="connsiteX32" fmla="*/ 135611 w 486676"/>
                <a:gd name="connsiteY32" fmla="*/ 199931 h 844618"/>
                <a:gd name="connsiteX33" fmla="*/ 151940 w 486676"/>
                <a:gd name="connsiteY33" fmla="*/ 80188 h 844618"/>
                <a:gd name="connsiteX34" fmla="*/ 62988 w 486676"/>
                <a:gd name="connsiteY34" fmla="*/ 107070 h 844618"/>
                <a:gd name="connsiteX35" fmla="*/ 102954 w 486676"/>
                <a:gd name="connsiteY35" fmla="*/ 140059 h 844618"/>
                <a:gd name="connsiteX0" fmla="*/ 383722 w 383722"/>
                <a:gd name="connsiteY0" fmla="*/ 719617 h 765590"/>
                <a:gd name="connsiteX1" fmla="*/ 323850 w 383722"/>
                <a:gd name="connsiteY1" fmla="*/ 730503 h 765590"/>
                <a:gd name="connsiteX2" fmla="*/ 337457 w 383722"/>
                <a:gd name="connsiteY2" fmla="*/ 763160 h 765590"/>
                <a:gd name="connsiteX3" fmla="*/ 345622 w 383722"/>
                <a:gd name="connsiteY3" fmla="*/ 657024 h 765590"/>
                <a:gd name="connsiteX4" fmla="*/ 288472 w 383722"/>
                <a:gd name="connsiteY4" fmla="*/ 665189 h 765590"/>
                <a:gd name="connsiteX5" fmla="*/ 307522 w 383722"/>
                <a:gd name="connsiteY5" fmla="*/ 686960 h 765590"/>
                <a:gd name="connsiteX6" fmla="*/ 326572 w 383722"/>
                <a:gd name="connsiteY6" fmla="*/ 599874 h 765590"/>
                <a:gd name="connsiteX7" fmla="*/ 247650 w 383722"/>
                <a:gd name="connsiteY7" fmla="*/ 602596 h 765590"/>
                <a:gd name="connsiteX8" fmla="*/ 266700 w 383722"/>
                <a:gd name="connsiteY8" fmla="*/ 629810 h 765590"/>
                <a:gd name="connsiteX9" fmla="*/ 283029 w 383722"/>
                <a:gd name="connsiteY9" fmla="*/ 526396 h 765590"/>
                <a:gd name="connsiteX10" fmla="*/ 220436 w 383722"/>
                <a:gd name="connsiteY10" fmla="*/ 531839 h 765590"/>
                <a:gd name="connsiteX11" fmla="*/ 242207 w 383722"/>
                <a:gd name="connsiteY11" fmla="*/ 556331 h 765590"/>
                <a:gd name="connsiteX12" fmla="*/ 263979 w 383722"/>
                <a:gd name="connsiteY12" fmla="*/ 466524 h 765590"/>
                <a:gd name="connsiteX13" fmla="*/ 204107 w 383722"/>
                <a:gd name="connsiteY13" fmla="*/ 474689 h 765590"/>
                <a:gd name="connsiteX14" fmla="*/ 228600 w 383722"/>
                <a:gd name="connsiteY14" fmla="*/ 496460 h 765590"/>
                <a:gd name="connsiteX15" fmla="*/ 234043 w 383722"/>
                <a:gd name="connsiteY15" fmla="*/ 401210 h 765590"/>
                <a:gd name="connsiteX16" fmla="*/ 171450 w 383722"/>
                <a:gd name="connsiteY16" fmla="*/ 417539 h 765590"/>
                <a:gd name="connsiteX17" fmla="*/ 187779 w 383722"/>
                <a:gd name="connsiteY17" fmla="*/ 442031 h 765590"/>
                <a:gd name="connsiteX18" fmla="*/ 190500 w 383722"/>
                <a:gd name="connsiteY18" fmla="*/ 314124 h 765590"/>
                <a:gd name="connsiteX19" fmla="*/ 141514 w 383722"/>
                <a:gd name="connsiteY19" fmla="*/ 379439 h 765590"/>
                <a:gd name="connsiteX20" fmla="*/ 168729 w 383722"/>
                <a:gd name="connsiteY20" fmla="*/ 376717 h 765590"/>
                <a:gd name="connsiteX21" fmla="*/ 157843 w 383722"/>
                <a:gd name="connsiteY21" fmla="*/ 259696 h 765590"/>
                <a:gd name="connsiteX22" fmla="*/ 100693 w 383722"/>
                <a:gd name="connsiteY22" fmla="*/ 281467 h 765590"/>
                <a:gd name="connsiteX23" fmla="*/ 130629 w 383722"/>
                <a:gd name="connsiteY23" fmla="*/ 325010 h 765590"/>
                <a:gd name="connsiteX24" fmla="*/ 136072 w 383722"/>
                <a:gd name="connsiteY24" fmla="*/ 194381 h 765590"/>
                <a:gd name="connsiteX25" fmla="*/ 76200 w 383722"/>
                <a:gd name="connsiteY25" fmla="*/ 207989 h 765590"/>
                <a:gd name="connsiteX26" fmla="*/ 100693 w 383722"/>
                <a:gd name="connsiteY26" fmla="*/ 251531 h 765590"/>
                <a:gd name="connsiteX27" fmla="*/ 103414 w 383722"/>
                <a:gd name="connsiteY27" fmla="*/ 134510 h 765590"/>
                <a:gd name="connsiteX28" fmla="*/ 54429 w 383722"/>
                <a:gd name="connsiteY28" fmla="*/ 159003 h 765590"/>
                <a:gd name="connsiteX29" fmla="*/ 70757 w 383722"/>
                <a:gd name="connsiteY29" fmla="*/ 199824 h 765590"/>
                <a:gd name="connsiteX30" fmla="*/ 70757 w 383722"/>
                <a:gd name="connsiteY30" fmla="*/ 61031 h 765590"/>
                <a:gd name="connsiteX31" fmla="*/ 8164 w 383722"/>
                <a:gd name="connsiteY31" fmla="*/ 77360 h 765590"/>
                <a:gd name="connsiteX32" fmla="*/ 32657 w 383722"/>
                <a:gd name="connsiteY32" fmla="*/ 120903 h 765590"/>
                <a:gd name="connsiteX33" fmla="*/ 48986 w 383722"/>
                <a:gd name="connsiteY33" fmla="*/ 1160 h 765590"/>
                <a:gd name="connsiteX34" fmla="*/ 0 w 383722"/>
                <a:gd name="connsiteY34" fmla="*/ 61031 h 765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383722" h="765590">
                  <a:moveTo>
                    <a:pt x="383722" y="719617"/>
                  </a:moveTo>
                  <a:cubicBezTo>
                    <a:pt x="357641" y="721431"/>
                    <a:pt x="331561" y="723246"/>
                    <a:pt x="323850" y="730503"/>
                  </a:cubicBezTo>
                  <a:cubicBezTo>
                    <a:pt x="316139" y="737760"/>
                    <a:pt x="333828" y="775406"/>
                    <a:pt x="337457" y="763160"/>
                  </a:cubicBezTo>
                  <a:cubicBezTo>
                    <a:pt x="341086" y="750914"/>
                    <a:pt x="353786" y="673352"/>
                    <a:pt x="345622" y="657024"/>
                  </a:cubicBezTo>
                  <a:cubicBezTo>
                    <a:pt x="337458" y="640696"/>
                    <a:pt x="294822" y="660200"/>
                    <a:pt x="288472" y="665189"/>
                  </a:cubicBezTo>
                  <a:cubicBezTo>
                    <a:pt x="282122" y="670178"/>
                    <a:pt x="301172" y="697846"/>
                    <a:pt x="307522" y="686960"/>
                  </a:cubicBezTo>
                  <a:cubicBezTo>
                    <a:pt x="313872" y="676074"/>
                    <a:pt x="336551" y="613935"/>
                    <a:pt x="326572" y="599874"/>
                  </a:cubicBezTo>
                  <a:cubicBezTo>
                    <a:pt x="316593" y="585813"/>
                    <a:pt x="257629" y="597607"/>
                    <a:pt x="247650" y="602596"/>
                  </a:cubicBezTo>
                  <a:cubicBezTo>
                    <a:pt x="237671" y="607585"/>
                    <a:pt x="260804" y="642510"/>
                    <a:pt x="266700" y="629810"/>
                  </a:cubicBezTo>
                  <a:cubicBezTo>
                    <a:pt x="272596" y="617110"/>
                    <a:pt x="290740" y="542724"/>
                    <a:pt x="283029" y="526396"/>
                  </a:cubicBezTo>
                  <a:cubicBezTo>
                    <a:pt x="275318" y="510067"/>
                    <a:pt x="227240" y="526850"/>
                    <a:pt x="220436" y="531839"/>
                  </a:cubicBezTo>
                  <a:cubicBezTo>
                    <a:pt x="213632" y="536828"/>
                    <a:pt x="234950" y="567217"/>
                    <a:pt x="242207" y="556331"/>
                  </a:cubicBezTo>
                  <a:cubicBezTo>
                    <a:pt x="249464" y="545445"/>
                    <a:pt x="270329" y="480131"/>
                    <a:pt x="263979" y="466524"/>
                  </a:cubicBezTo>
                  <a:cubicBezTo>
                    <a:pt x="257629" y="452917"/>
                    <a:pt x="210003" y="469700"/>
                    <a:pt x="204107" y="474689"/>
                  </a:cubicBezTo>
                  <a:cubicBezTo>
                    <a:pt x="198211" y="479678"/>
                    <a:pt x="223611" y="508706"/>
                    <a:pt x="228600" y="496460"/>
                  </a:cubicBezTo>
                  <a:cubicBezTo>
                    <a:pt x="233589" y="484213"/>
                    <a:pt x="243568" y="414363"/>
                    <a:pt x="234043" y="401210"/>
                  </a:cubicBezTo>
                  <a:cubicBezTo>
                    <a:pt x="224518" y="388056"/>
                    <a:pt x="179161" y="410736"/>
                    <a:pt x="171450" y="417539"/>
                  </a:cubicBezTo>
                  <a:cubicBezTo>
                    <a:pt x="163739" y="424342"/>
                    <a:pt x="184604" y="459267"/>
                    <a:pt x="187779" y="442031"/>
                  </a:cubicBezTo>
                  <a:cubicBezTo>
                    <a:pt x="190954" y="424795"/>
                    <a:pt x="198211" y="324556"/>
                    <a:pt x="190500" y="314124"/>
                  </a:cubicBezTo>
                  <a:cubicBezTo>
                    <a:pt x="182789" y="303692"/>
                    <a:pt x="145142" y="369007"/>
                    <a:pt x="141514" y="379439"/>
                  </a:cubicBezTo>
                  <a:cubicBezTo>
                    <a:pt x="137885" y="389871"/>
                    <a:pt x="166008" y="396674"/>
                    <a:pt x="168729" y="376717"/>
                  </a:cubicBezTo>
                  <a:cubicBezTo>
                    <a:pt x="171450" y="356760"/>
                    <a:pt x="169182" y="275571"/>
                    <a:pt x="157843" y="259696"/>
                  </a:cubicBezTo>
                  <a:cubicBezTo>
                    <a:pt x="146504" y="243821"/>
                    <a:pt x="105229" y="270581"/>
                    <a:pt x="100693" y="281467"/>
                  </a:cubicBezTo>
                  <a:cubicBezTo>
                    <a:pt x="96157" y="292353"/>
                    <a:pt x="124732" y="339524"/>
                    <a:pt x="130629" y="325010"/>
                  </a:cubicBezTo>
                  <a:cubicBezTo>
                    <a:pt x="136525" y="310496"/>
                    <a:pt x="145143" y="213884"/>
                    <a:pt x="136072" y="194381"/>
                  </a:cubicBezTo>
                  <a:cubicBezTo>
                    <a:pt x="127001" y="174878"/>
                    <a:pt x="82096" y="198464"/>
                    <a:pt x="76200" y="207989"/>
                  </a:cubicBezTo>
                  <a:cubicBezTo>
                    <a:pt x="70303" y="217514"/>
                    <a:pt x="96157" y="263777"/>
                    <a:pt x="100693" y="251531"/>
                  </a:cubicBezTo>
                  <a:cubicBezTo>
                    <a:pt x="105229" y="239285"/>
                    <a:pt x="111125" y="149931"/>
                    <a:pt x="103414" y="134510"/>
                  </a:cubicBezTo>
                  <a:cubicBezTo>
                    <a:pt x="95703" y="119089"/>
                    <a:pt x="59872" y="148117"/>
                    <a:pt x="54429" y="159003"/>
                  </a:cubicBezTo>
                  <a:cubicBezTo>
                    <a:pt x="48986" y="169889"/>
                    <a:pt x="68036" y="216153"/>
                    <a:pt x="70757" y="199824"/>
                  </a:cubicBezTo>
                  <a:cubicBezTo>
                    <a:pt x="73478" y="183495"/>
                    <a:pt x="81189" y="81442"/>
                    <a:pt x="70757" y="61031"/>
                  </a:cubicBezTo>
                  <a:cubicBezTo>
                    <a:pt x="60325" y="40620"/>
                    <a:pt x="14514" y="67381"/>
                    <a:pt x="8164" y="77360"/>
                  </a:cubicBezTo>
                  <a:cubicBezTo>
                    <a:pt x="1814" y="87339"/>
                    <a:pt x="25853" y="133603"/>
                    <a:pt x="32657" y="120903"/>
                  </a:cubicBezTo>
                  <a:cubicBezTo>
                    <a:pt x="39461" y="108203"/>
                    <a:pt x="54429" y="11139"/>
                    <a:pt x="48986" y="1160"/>
                  </a:cubicBezTo>
                  <a:cubicBezTo>
                    <a:pt x="43543" y="-8819"/>
                    <a:pt x="10206" y="48558"/>
                    <a:pt x="0" y="61031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Oval 23"/>
            <p:cNvSpPr/>
            <p:nvPr/>
          </p:nvSpPr>
          <p:spPr>
            <a:xfrm flipV="1">
              <a:off x="8108741" y="5374105"/>
              <a:ext cx="94530" cy="100458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2800">
                <a:solidFill>
                  <a:srgbClr val="FFFFFF"/>
                </a:solidFill>
                <a:latin typeface="Arial Narrow"/>
                <a:cs typeface="Arial"/>
              </a:endParaRPr>
            </a:p>
          </p:txBody>
        </p:sp>
        <p:sp>
          <p:nvSpPr>
            <p:cNvPr id="33" name="Oval 32"/>
            <p:cNvSpPr/>
            <p:nvPr/>
          </p:nvSpPr>
          <p:spPr>
            <a:xfrm flipV="1">
              <a:off x="7286490" y="5526110"/>
              <a:ext cx="94530" cy="100458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2800">
                <a:solidFill>
                  <a:srgbClr val="FFFFFF"/>
                </a:solidFill>
                <a:latin typeface="Arial Narrow"/>
                <a:cs typeface="Arial"/>
              </a:endParaRPr>
            </a:p>
          </p:txBody>
        </p:sp>
        <p:sp>
          <p:nvSpPr>
            <p:cNvPr id="34" name="Oval 33"/>
            <p:cNvSpPr/>
            <p:nvPr/>
          </p:nvSpPr>
          <p:spPr>
            <a:xfrm flipV="1">
              <a:off x="6518024" y="5486908"/>
              <a:ext cx="94530" cy="100458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2800">
                <a:solidFill>
                  <a:srgbClr val="FFFFFF"/>
                </a:solidFill>
                <a:latin typeface="Arial Narrow"/>
                <a:cs typeface="Arial"/>
              </a:endParaRPr>
            </a:p>
          </p:txBody>
        </p:sp>
        <p:sp>
          <p:nvSpPr>
            <p:cNvPr id="35" name="Oval 34"/>
            <p:cNvSpPr/>
            <p:nvPr/>
          </p:nvSpPr>
          <p:spPr>
            <a:xfrm flipV="1">
              <a:off x="5703273" y="5486908"/>
              <a:ext cx="94530" cy="100458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2800">
                <a:solidFill>
                  <a:srgbClr val="FFFFFF"/>
                </a:solidFill>
                <a:latin typeface="Arial Narrow"/>
                <a:cs typeface="Arial"/>
              </a:endParaRPr>
            </a:p>
          </p:txBody>
        </p:sp>
      </p:grpSp>
      <p:sp>
        <p:nvSpPr>
          <p:cNvPr id="4" name="Rectangle 3"/>
          <p:cNvSpPr/>
          <p:nvPr/>
        </p:nvSpPr>
        <p:spPr>
          <a:xfrm>
            <a:off x="2463200" y="1589374"/>
            <a:ext cx="7818676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GB" sz="24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4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4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4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4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4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4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4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847071" y="4961638"/>
            <a:ext cx="35125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1          1         0         1         1</a:t>
            </a:r>
          </a:p>
        </p:txBody>
      </p:sp>
      <p:sp>
        <p:nvSpPr>
          <p:cNvPr id="3" name="Rectangle 2"/>
          <p:cNvSpPr/>
          <p:nvPr/>
        </p:nvSpPr>
        <p:spPr>
          <a:xfrm>
            <a:off x="2735411" y="2136740"/>
            <a:ext cx="649013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/>
              <a:t>springs differentially weaken/deform under stress</a:t>
            </a:r>
          </a:p>
        </p:txBody>
      </p:sp>
      <p:sp>
        <p:nvSpPr>
          <p:cNvPr id="38" name="Rectangle 37"/>
          <p:cNvSpPr/>
          <p:nvPr/>
        </p:nvSpPr>
        <p:spPr>
          <a:xfrm>
            <a:off x="2280364" y="5459427"/>
            <a:ext cx="782382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Interactions change in proportion to the stress they are under</a:t>
            </a:r>
          </a:p>
        </p:txBody>
      </p:sp>
    </p:spTree>
    <p:extLst>
      <p:ext uri="{BB962C8B-B14F-4D97-AF65-F5344CB8AC3E}">
        <p14:creationId xmlns:p14="http://schemas.microsoft.com/office/powerpoint/2010/main" val="3800091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483527" y="1796345"/>
            <a:ext cx="7818676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GB" sz="24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4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4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4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4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4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4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e.g</a:t>
            </a:r>
            <a:r>
              <a:rPr lang="en-GB" dirty="0"/>
              <a:t>. physical system of particles connected by springs</a:t>
            </a:r>
          </a:p>
        </p:txBody>
      </p:sp>
      <p:grpSp>
        <p:nvGrpSpPr>
          <p:cNvPr id="37" name="Group 36"/>
          <p:cNvGrpSpPr/>
          <p:nvPr/>
        </p:nvGrpSpPr>
        <p:grpSpPr>
          <a:xfrm>
            <a:off x="4779492" y="2815322"/>
            <a:ext cx="3652968" cy="2607980"/>
            <a:chOff x="3255492" y="2815322"/>
            <a:chExt cx="3652968" cy="2607980"/>
          </a:xfrm>
        </p:grpSpPr>
        <p:sp>
          <p:nvSpPr>
            <p:cNvPr id="12" name="Rectangle 24"/>
            <p:cNvSpPr/>
            <p:nvPr/>
          </p:nvSpPr>
          <p:spPr>
            <a:xfrm rot="20100000" flipV="1">
              <a:off x="6006228" y="3223943"/>
              <a:ext cx="652748" cy="679547"/>
            </a:xfrm>
            <a:custGeom>
              <a:avLst/>
              <a:gdLst>
                <a:gd name="connsiteX0" fmla="*/ 0 w 169459"/>
                <a:gd name="connsiteY0" fmla="*/ 0 h 2283724"/>
                <a:gd name="connsiteX1" fmla="*/ 169459 w 169459"/>
                <a:gd name="connsiteY1" fmla="*/ 0 h 2283724"/>
                <a:gd name="connsiteX2" fmla="*/ 169459 w 169459"/>
                <a:gd name="connsiteY2" fmla="*/ 2283724 h 2283724"/>
                <a:gd name="connsiteX3" fmla="*/ 0 w 169459"/>
                <a:gd name="connsiteY3" fmla="*/ 2283724 h 2283724"/>
                <a:gd name="connsiteX4" fmla="*/ 0 w 169459"/>
                <a:gd name="connsiteY4" fmla="*/ 0 h 2283724"/>
                <a:gd name="connsiteX0" fmla="*/ 26209 w 195668"/>
                <a:gd name="connsiteY0" fmla="*/ 0 h 2283724"/>
                <a:gd name="connsiteX1" fmla="*/ 195668 w 195668"/>
                <a:gd name="connsiteY1" fmla="*/ 0 h 2283724"/>
                <a:gd name="connsiteX2" fmla="*/ 195668 w 195668"/>
                <a:gd name="connsiteY2" fmla="*/ 2283724 h 2283724"/>
                <a:gd name="connsiteX3" fmla="*/ 26209 w 195668"/>
                <a:gd name="connsiteY3" fmla="*/ 2283724 h 2283724"/>
                <a:gd name="connsiteX4" fmla="*/ 0 w 195668"/>
                <a:gd name="connsiteY4" fmla="*/ 1078878 h 2283724"/>
                <a:gd name="connsiteX5" fmla="*/ 26209 w 195668"/>
                <a:gd name="connsiteY5" fmla="*/ 0 h 2283724"/>
                <a:gd name="connsiteX0" fmla="*/ 26209 w 195668"/>
                <a:gd name="connsiteY0" fmla="*/ 0 h 2283724"/>
                <a:gd name="connsiteX1" fmla="*/ 195668 w 195668"/>
                <a:gd name="connsiteY1" fmla="*/ 0 h 2283724"/>
                <a:gd name="connsiteX2" fmla="*/ 193738 w 195668"/>
                <a:gd name="connsiteY2" fmla="*/ 1139123 h 2283724"/>
                <a:gd name="connsiteX3" fmla="*/ 195668 w 195668"/>
                <a:gd name="connsiteY3" fmla="*/ 2283724 h 2283724"/>
                <a:gd name="connsiteX4" fmla="*/ 26209 w 195668"/>
                <a:gd name="connsiteY4" fmla="*/ 2283724 h 2283724"/>
                <a:gd name="connsiteX5" fmla="*/ 0 w 195668"/>
                <a:gd name="connsiteY5" fmla="*/ 1078878 h 2283724"/>
                <a:gd name="connsiteX6" fmla="*/ 26209 w 195668"/>
                <a:gd name="connsiteY6" fmla="*/ 0 h 2283724"/>
                <a:gd name="connsiteX0" fmla="*/ 153166 w 322625"/>
                <a:gd name="connsiteY0" fmla="*/ 0 h 2283724"/>
                <a:gd name="connsiteX1" fmla="*/ 322625 w 322625"/>
                <a:gd name="connsiteY1" fmla="*/ 0 h 2283724"/>
                <a:gd name="connsiteX2" fmla="*/ 320695 w 322625"/>
                <a:gd name="connsiteY2" fmla="*/ 1139123 h 2283724"/>
                <a:gd name="connsiteX3" fmla="*/ 322625 w 322625"/>
                <a:gd name="connsiteY3" fmla="*/ 2283724 h 2283724"/>
                <a:gd name="connsiteX4" fmla="*/ 153166 w 322625"/>
                <a:gd name="connsiteY4" fmla="*/ 2283724 h 2283724"/>
                <a:gd name="connsiteX5" fmla="*/ 0 w 322625"/>
                <a:gd name="connsiteY5" fmla="*/ 1032669 h 2283724"/>
                <a:gd name="connsiteX6" fmla="*/ 153166 w 322625"/>
                <a:gd name="connsiteY6" fmla="*/ 0 h 2283724"/>
                <a:gd name="connsiteX0" fmla="*/ 153166 w 914140"/>
                <a:gd name="connsiteY0" fmla="*/ 0 h 2283724"/>
                <a:gd name="connsiteX1" fmla="*/ 914140 w 914140"/>
                <a:gd name="connsiteY1" fmla="*/ 1591444 h 2283724"/>
                <a:gd name="connsiteX2" fmla="*/ 320695 w 914140"/>
                <a:gd name="connsiteY2" fmla="*/ 1139123 h 2283724"/>
                <a:gd name="connsiteX3" fmla="*/ 322625 w 914140"/>
                <a:gd name="connsiteY3" fmla="*/ 2283724 h 2283724"/>
                <a:gd name="connsiteX4" fmla="*/ 153166 w 914140"/>
                <a:gd name="connsiteY4" fmla="*/ 2283724 h 2283724"/>
                <a:gd name="connsiteX5" fmla="*/ 0 w 914140"/>
                <a:gd name="connsiteY5" fmla="*/ 1032669 h 2283724"/>
                <a:gd name="connsiteX6" fmla="*/ 153166 w 914140"/>
                <a:gd name="connsiteY6" fmla="*/ 0 h 2283724"/>
                <a:gd name="connsiteX0" fmla="*/ 1198170 w 1198170"/>
                <a:gd name="connsiteY0" fmla="*/ 497895 h 1251055"/>
                <a:gd name="connsiteX1" fmla="*/ 914140 w 1198170"/>
                <a:gd name="connsiteY1" fmla="*/ 558775 h 1251055"/>
                <a:gd name="connsiteX2" fmla="*/ 320695 w 1198170"/>
                <a:gd name="connsiteY2" fmla="*/ 106454 h 1251055"/>
                <a:gd name="connsiteX3" fmla="*/ 322625 w 1198170"/>
                <a:gd name="connsiteY3" fmla="*/ 1251055 h 1251055"/>
                <a:gd name="connsiteX4" fmla="*/ 153166 w 1198170"/>
                <a:gd name="connsiteY4" fmla="*/ 1251055 h 1251055"/>
                <a:gd name="connsiteX5" fmla="*/ 0 w 1198170"/>
                <a:gd name="connsiteY5" fmla="*/ 0 h 1251055"/>
                <a:gd name="connsiteX6" fmla="*/ 1198170 w 1198170"/>
                <a:gd name="connsiteY6" fmla="*/ 497895 h 1251055"/>
                <a:gd name="connsiteX0" fmla="*/ 1198170 w 1198170"/>
                <a:gd name="connsiteY0" fmla="*/ 497895 h 1251055"/>
                <a:gd name="connsiteX1" fmla="*/ 1074872 w 1198170"/>
                <a:gd name="connsiteY1" fmla="*/ 709704 h 1251055"/>
                <a:gd name="connsiteX2" fmla="*/ 320695 w 1198170"/>
                <a:gd name="connsiteY2" fmla="*/ 106454 h 1251055"/>
                <a:gd name="connsiteX3" fmla="*/ 322625 w 1198170"/>
                <a:gd name="connsiteY3" fmla="*/ 1251055 h 1251055"/>
                <a:gd name="connsiteX4" fmla="*/ 153166 w 1198170"/>
                <a:gd name="connsiteY4" fmla="*/ 1251055 h 1251055"/>
                <a:gd name="connsiteX5" fmla="*/ 0 w 1198170"/>
                <a:gd name="connsiteY5" fmla="*/ 0 h 1251055"/>
                <a:gd name="connsiteX6" fmla="*/ 1198170 w 1198170"/>
                <a:gd name="connsiteY6" fmla="*/ 497895 h 1251055"/>
                <a:gd name="connsiteX0" fmla="*/ 1198170 w 1198170"/>
                <a:gd name="connsiteY0" fmla="*/ 497895 h 1251055"/>
                <a:gd name="connsiteX1" fmla="*/ 1074872 w 1198170"/>
                <a:gd name="connsiteY1" fmla="*/ 709704 h 1251055"/>
                <a:gd name="connsiteX2" fmla="*/ 487128 w 1198170"/>
                <a:gd name="connsiteY2" fmla="*/ 495663 h 1251055"/>
                <a:gd name="connsiteX3" fmla="*/ 322625 w 1198170"/>
                <a:gd name="connsiteY3" fmla="*/ 1251055 h 1251055"/>
                <a:gd name="connsiteX4" fmla="*/ 153166 w 1198170"/>
                <a:gd name="connsiteY4" fmla="*/ 1251055 h 1251055"/>
                <a:gd name="connsiteX5" fmla="*/ 0 w 1198170"/>
                <a:gd name="connsiteY5" fmla="*/ 0 h 1251055"/>
                <a:gd name="connsiteX6" fmla="*/ 1198170 w 1198170"/>
                <a:gd name="connsiteY6" fmla="*/ 497895 h 1251055"/>
                <a:gd name="connsiteX0" fmla="*/ 1198170 w 1198170"/>
                <a:gd name="connsiteY0" fmla="*/ 497895 h 1251055"/>
                <a:gd name="connsiteX1" fmla="*/ 1074872 w 1198170"/>
                <a:gd name="connsiteY1" fmla="*/ 709704 h 1251055"/>
                <a:gd name="connsiteX2" fmla="*/ 487128 w 1198170"/>
                <a:gd name="connsiteY2" fmla="*/ 495663 h 1251055"/>
                <a:gd name="connsiteX3" fmla="*/ 322625 w 1198170"/>
                <a:gd name="connsiteY3" fmla="*/ 1251055 h 1251055"/>
                <a:gd name="connsiteX4" fmla="*/ 153166 w 1198170"/>
                <a:gd name="connsiteY4" fmla="*/ 1251055 h 1251055"/>
                <a:gd name="connsiteX5" fmla="*/ 0 w 1198170"/>
                <a:gd name="connsiteY5" fmla="*/ 0 h 1251055"/>
                <a:gd name="connsiteX6" fmla="*/ 1198170 w 1198170"/>
                <a:gd name="connsiteY6" fmla="*/ 497895 h 1251055"/>
                <a:gd name="connsiteX0" fmla="*/ 1198170 w 1198170"/>
                <a:gd name="connsiteY0" fmla="*/ 497895 h 1251055"/>
                <a:gd name="connsiteX1" fmla="*/ 1074872 w 1198170"/>
                <a:gd name="connsiteY1" fmla="*/ 709704 h 1251055"/>
                <a:gd name="connsiteX2" fmla="*/ 487128 w 1198170"/>
                <a:gd name="connsiteY2" fmla="*/ 495663 h 1251055"/>
                <a:gd name="connsiteX3" fmla="*/ 322625 w 1198170"/>
                <a:gd name="connsiteY3" fmla="*/ 1251055 h 1251055"/>
                <a:gd name="connsiteX4" fmla="*/ 153166 w 1198170"/>
                <a:gd name="connsiteY4" fmla="*/ 1251055 h 1251055"/>
                <a:gd name="connsiteX5" fmla="*/ 0 w 1198170"/>
                <a:gd name="connsiteY5" fmla="*/ 0 h 1251055"/>
                <a:gd name="connsiteX6" fmla="*/ 1198170 w 1198170"/>
                <a:gd name="connsiteY6" fmla="*/ 497895 h 1251055"/>
                <a:gd name="connsiteX0" fmla="*/ 1198170 w 1198170"/>
                <a:gd name="connsiteY0" fmla="*/ 558672 h 1311832"/>
                <a:gd name="connsiteX1" fmla="*/ 1074872 w 1198170"/>
                <a:gd name="connsiteY1" fmla="*/ 770481 h 1311832"/>
                <a:gd name="connsiteX2" fmla="*/ 487128 w 1198170"/>
                <a:gd name="connsiteY2" fmla="*/ 556440 h 1311832"/>
                <a:gd name="connsiteX3" fmla="*/ 322625 w 1198170"/>
                <a:gd name="connsiteY3" fmla="*/ 1311832 h 1311832"/>
                <a:gd name="connsiteX4" fmla="*/ 153166 w 1198170"/>
                <a:gd name="connsiteY4" fmla="*/ 1311832 h 1311832"/>
                <a:gd name="connsiteX5" fmla="*/ 0 w 1198170"/>
                <a:gd name="connsiteY5" fmla="*/ 60777 h 1311832"/>
                <a:gd name="connsiteX6" fmla="*/ 1198170 w 1198170"/>
                <a:gd name="connsiteY6" fmla="*/ 558672 h 1311832"/>
                <a:gd name="connsiteX0" fmla="*/ 1357033 w 1357033"/>
                <a:gd name="connsiteY0" fmla="*/ 558672 h 1311832"/>
                <a:gd name="connsiteX1" fmla="*/ 1233735 w 1357033"/>
                <a:gd name="connsiteY1" fmla="*/ 770481 h 1311832"/>
                <a:gd name="connsiteX2" fmla="*/ 645991 w 1357033"/>
                <a:gd name="connsiteY2" fmla="*/ 556440 h 1311832"/>
                <a:gd name="connsiteX3" fmla="*/ 481488 w 1357033"/>
                <a:gd name="connsiteY3" fmla="*/ 1311832 h 1311832"/>
                <a:gd name="connsiteX4" fmla="*/ 312029 w 1357033"/>
                <a:gd name="connsiteY4" fmla="*/ 1311832 h 1311832"/>
                <a:gd name="connsiteX5" fmla="*/ 158863 w 1357033"/>
                <a:gd name="connsiteY5" fmla="*/ 60777 h 1311832"/>
                <a:gd name="connsiteX6" fmla="*/ 1357033 w 1357033"/>
                <a:gd name="connsiteY6" fmla="*/ 558672 h 1311832"/>
                <a:gd name="connsiteX0" fmla="*/ 1271186 w 1271186"/>
                <a:gd name="connsiteY0" fmla="*/ 578440 h 1331600"/>
                <a:gd name="connsiteX1" fmla="*/ 1147888 w 1271186"/>
                <a:gd name="connsiteY1" fmla="*/ 790249 h 1331600"/>
                <a:gd name="connsiteX2" fmla="*/ 560144 w 1271186"/>
                <a:gd name="connsiteY2" fmla="*/ 576208 h 1331600"/>
                <a:gd name="connsiteX3" fmla="*/ 395641 w 1271186"/>
                <a:gd name="connsiteY3" fmla="*/ 1331600 h 1331600"/>
                <a:gd name="connsiteX4" fmla="*/ 226182 w 1271186"/>
                <a:gd name="connsiteY4" fmla="*/ 1331600 h 1331600"/>
                <a:gd name="connsiteX5" fmla="*/ 183504 w 1271186"/>
                <a:gd name="connsiteY5" fmla="*/ 59141 h 1331600"/>
                <a:gd name="connsiteX6" fmla="*/ 1271186 w 1271186"/>
                <a:gd name="connsiteY6" fmla="*/ 578440 h 1331600"/>
                <a:gd name="connsiteX0" fmla="*/ 1271186 w 1271186"/>
                <a:gd name="connsiteY0" fmla="*/ 578440 h 1331600"/>
                <a:gd name="connsiteX1" fmla="*/ 1147888 w 1271186"/>
                <a:gd name="connsiteY1" fmla="*/ 790249 h 1331600"/>
                <a:gd name="connsiteX2" fmla="*/ 378009 w 1271186"/>
                <a:gd name="connsiteY2" fmla="*/ 314791 h 1331600"/>
                <a:gd name="connsiteX3" fmla="*/ 395641 w 1271186"/>
                <a:gd name="connsiteY3" fmla="*/ 1331600 h 1331600"/>
                <a:gd name="connsiteX4" fmla="*/ 226182 w 1271186"/>
                <a:gd name="connsiteY4" fmla="*/ 1331600 h 1331600"/>
                <a:gd name="connsiteX5" fmla="*/ 183504 w 1271186"/>
                <a:gd name="connsiteY5" fmla="*/ 59141 h 1331600"/>
                <a:gd name="connsiteX6" fmla="*/ 1271186 w 1271186"/>
                <a:gd name="connsiteY6" fmla="*/ 578440 h 133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71186" h="1331600">
                  <a:moveTo>
                    <a:pt x="1271186" y="578440"/>
                  </a:moveTo>
                  <a:lnTo>
                    <a:pt x="1147888" y="790249"/>
                  </a:lnTo>
                  <a:cubicBezTo>
                    <a:pt x="1147245" y="1169957"/>
                    <a:pt x="688579" y="212203"/>
                    <a:pt x="378009" y="314791"/>
                  </a:cubicBezTo>
                  <a:cubicBezTo>
                    <a:pt x="163511" y="525591"/>
                    <a:pt x="394998" y="950066"/>
                    <a:pt x="395641" y="1331600"/>
                  </a:cubicBezTo>
                  <a:lnTo>
                    <a:pt x="226182" y="1331600"/>
                  </a:lnTo>
                  <a:cubicBezTo>
                    <a:pt x="175127" y="914582"/>
                    <a:pt x="-228732" y="225377"/>
                    <a:pt x="183504" y="59141"/>
                  </a:cubicBezTo>
                  <a:cubicBezTo>
                    <a:pt x="630837" y="-188775"/>
                    <a:pt x="871796" y="412475"/>
                    <a:pt x="1271186" y="578440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2800">
                <a:solidFill>
                  <a:srgbClr val="FFFFFF"/>
                </a:solidFill>
                <a:latin typeface="Arial Narrow"/>
                <a:cs typeface="Arial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 rot="1500000">
              <a:off x="5432527" y="3385122"/>
              <a:ext cx="86381" cy="11655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2800">
                <a:solidFill>
                  <a:srgbClr val="FFFFFF"/>
                </a:solidFill>
                <a:latin typeface="Arial Narrow"/>
                <a:cs typeface="Arial"/>
              </a:endParaRPr>
            </a:p>
          </p:txBody>
        </p:sp>
        <p:sp>
          <p:nvSpPr>
            <p:cNvPr id="20" name="Oval 19"/>
            <p:cNvSpPr/>
            <p:nvPr/>
          </p:nvSpPr>
          <p:spPr>
            <a:xfrm>
              <a:off x="5415413" y="3949656"/>
              <a:ext cx="94530" cy="93954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2800">
                <a:solidFill>
                  <a:srgbClr val="FFFFFF"/>
                </a:solidFill>
                <a:latin typeface="Arial Narrow"/>
                <a:cs typeface="Arial"/>
              </a:endParaRPr>
            </a:p>
          </p:txBody>
        </p:sp>
        <p:sp>
          <p:nvSpPr>
            <p:cNvPr id="21" name="Oval 20"/>
            <p:cNvSpPr/>
            <p:nvPr/>
          </p:nvSpPr>
          <p:spPr>
            <a:xfrm>
              <a:off x="3849959" y="3900250"/>
              <a:ext cx="94530" cy="93954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2800">
                <a:solidFill>
                  <a:srgbClr val="FFFFFF"/>
                </a:solidFill>
                <a:latin typeface="Arial Narrow"/>
                <a:cs typeface="Arial"/>
              </a:endParaRPr>
            </a:p>
          </p:txBody>
        </p:sp>
        <p:grpSp>
          <p:nvGrpSpPr>
            <p:cNvPr id="11" name="Group 23"/>
            <p:cNvGrpSpPr>
              <a:grpSpLocks/>
            </p:cNvGrpSpPr>
            <p:nvPr/>
          </p:nvGrpSpPr>
          <p:grpSpPr bwMode="auto">
            <a:xfrm>
              <a:off x="3409609" y="2815322"/>
              <a:ext cx="3360716" cy="2067800"/>
              <a:chOff x="846138" y="1296988"/>
              <a:chExt cx="6546850" cy="4052887"/>
            </a:xfrm>
          </p:grpSpPr>
          <p:sp>
            <p:nvSpPr>
              <p:cNvPr id="26" name="Can 25"/>
              <p:cNvSpPr/>
              <p:nvPr/>
            </p:nvSpPr>
            <p:spPr>
              <a:xfrm>
                <a:off x="846138" y="1296988"/>
                <a:ext cx="314325" cy="4052887"/>
              </a:xfrm>
              <a:prstGeom prst="can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GB" sz="2800">
                  <a:solidFill>
                    <a:srgbClr val="FFFFFF"/>
                  </a:solidFill>
                  <a:latin typeface="Arial Narrow"/>
                  <a:cs typeface="Arial"/>
                </a:endParaRPr>
              </a:p>
            </p:txBody>
          </p:sp>
          <p:sp>
            <p:nvSpPr>
              <p:cNvPr id="27" name="Can 26"/>
              <p:cNvSpPr/>
              <p:nvPr/>
            </p:nvSpPr>
            <p:spPr>
              <a:xfrm>
                <a:off x="2405063" y="1296988"/>
                <a:ext cx="312737" cy="4052887"/>
              </a:xfrm>
              <a:prstGeom prst="can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GB" sz="2800">
                  <a:solidFill>
                    <a:srgbClr val="FFFFFF"/>
                  </a:solidFill>
                  <a:latin typeface="Arial Narrow"/>
                  <a:cs typeface="Arial"/>
                </a:endParaRPr>
              </a:p>
            </p:txBody>
          </p:sp>
          <p:sp>
            <p:nvSpPr>
              <p:cNvPr id="28" name="Can 27"/>
              <p:cNvSpPr/>
              <p:nvPr/>
            </p:nvSpPr>
            <p:spPr>
              <a:xfrm>
                <a:off x="3962400" y="1296988"/>
                <a:ext cx="314325" cy="4052887"/>
              </a:xfrm>
              <a:prstGeom prst="can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GB" sz="2800">
                  <a:solidFill>
                    <a:srgbClr val="FFFFFF"/>
                  </a:solidFill>
                  <a:latin typeface="Arial Narrow"/>
                  <a:cs typeface="Arial"/>
                </a:endParaRPr>
              </a:p>
            </p:txBody>
          </p:sp>
          <p:sp>
            <p:nvSpPr>
              <p:cNvPr id="29" name="Can 28"/>
              <p:cNvSpPr/>
              <p:nvPr/>
            </p:nvSpPr>
            <p:spPr>
              <a:xfrm>
                <a:off x="5519738" y="1296988"/>
                <a:ext cx="314325" cy="4052887"/>
              </a:xfrm>
              <a:prstGeom prst="can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GB" sz="2800">
                  <a:solidFill>
                    <a:srgbClr val="FFFFFF"/>
                  </a:solidFill>
                  <a:latin typeface="Arial Narrow"/>
                  <a:cs typeface="Arial"/>
                </a:endParaRPr>
              </a:p>
            </p:txBody>
          </p:sp>
          <p:sp>
            <p:nvSpPr>
              <p:cNvPr id="30" name="Can 29"/>
              <p:cNvSpPr/>
              <p:nvPr/>
            </p:nvSpPr>
            <p:spPr>
              <a:xfrm>
                <a:off x="7078663" y="1296988"/>
                <a:ext cx="314325" cy="4052887"/>
              </a:xfrm>
              <a:prstGeom prst="can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GB" sz="2800">
                  <a:solidFill>
                    <a:srgbClr val="FFFFFF"/>
                  </a:solidFill>
                  <a:latin typeface="Arial Narrow"/>
                  <a:cs typeface="Arial"/>
                </a:endParaRPr>
              </a:p>
            </p:txBody>
          </p:sp>
        </p:grpSp>
        <p:sp>
          <p:nvSpPr>
            <p:cNvPr id="16" name="Oval 15"/>
            <p:cNvSpPr/>
            <p:nvPr/>
          </p:nvSpPr>
          <p:spPr>
            <a:xfrm>
              <a:off x="3255492" y="3087815"/>
              <a:ext cx="455380" cy="452604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effectLst>
              <a:innerShdw blurRad="63500" dist="50800" dir="81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2800">
                <a:solidFill>
                  <a:srgbClr val="FFFFFF"/>
                </a:solidFill>
                <a:latin typeface="Arial Narrow"/>
                <a:cs typeface="Arial"/>
              </a:endParaRPr>
            </a:p>
          </p:txBody>
        </p:sp>
        <p:sp>
          <p:nvSpPr>
            <p:cNvPr id="17" name="Oval 16"/>
            <p:cNvSpPr/>
            <p:nvPr/>
          </p:nvSpPr>
          <p:spPr>
            <a:xfrm>
              <a:off x="4037901" y="4274736"/>
              <a:ext cx="455380" cy="452604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effectLst>
              <a:innerShdw blurRad="63500" dist="50800" dir="81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2800">
                <a:solidFill>
                  <a:srgbClr val="FFFFFF"/>
                </a:solidFill>
                <a:latin typeface="Arial Narrow"/>
                <a:cs typeface="Arial"/>
              </a:endParaRPr>
            </a:p>
          </p:txBody>
        </p:sp>
        <p:sp>
          <p:nvSpPr>
            <p:cNvPr id="18" name="Oval 17"/>
            <p:cNvSpPr/>
            <p:nvPr/>
          </p:nvSpPr>
          <p:spPr>
            <a:xfrm>
              <a:off x="4858664" y="4252981"/>
              <a:ext cx="455380" cy="452604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effectLst>
              <a:innerShdw blurRad="63500" dist="50800" dir="81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2800">
                <a:solidFill>
                  <a:srgbClr val="FFFFFF"/>
                </a:solidFill>
                <a:latin typeface="Arial Narrow"/>
                <a:cs typeface="Arial"/>
              </a:endParaRPr>
            </a:p>
          </p:txBody>
        </p:sp>
        <p:sp>
          <p:nvSpPr>
            <p:cNvPr id="19" name="Oval 18"/>
            <p:cNvSpPr/>
            <p:nvPr/>
          </p:nvSpPr>
          <p:spPr>
            <a:xfrm>
              <a:off x="5635146" y="3010398"/>
              <a:ext cx="455380" cy="452604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effectLst>
              <a:innerShdw blurRad="63500" dist="50800" dir="81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2800">
                <a:solidFill>
                  <a:srgbClr val="FFFFFF"/>
                </a:solidFill>
                <a:latin typeface="Arial Narrow"/>
                <a:cs typeface="Arial"/>
              </a:endParaRPr>
            </a:p>
          </p:txBody>
        </p:sp>
        <p:sp>
          <p:nvSpPr>
            <p:cNvPr id="23" name="Oval 22"/>
            <p:cNvSpPr/>
            <p:nvPr/>
          </p:nvSpPr>
          <p:spPr>
            <a:xfrm>
              <a:off x="6453080" y="3023175"/>
              <a:ext cx="455380" cy="452604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effectLst>
              <a:innerShdw blurRad="63500" dist="50800" dir="81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2800">
                <a:solidFill>
                  <a:srgbClr val="FFFFFF"/>
                </a:solidFill>
                <a:latin typeface="Arial Narrow"/>
                <a:cs typeface="Arial"/>
              </a:endParaRPr>
            </a:p>
          </p:txBody>
        </p:sp>
        <p:sp>
          <p:nvSpPr>
            <p:cNvPr id="8" name="Freeform 7"/>
            <p:cNvSpPr/>
            <p:nvPr/>
          </p:nvSpPr>
          <p:spPr>
            <a:xfrm>
              <a:off x="6003978" y="3422885"/>
              <a:ext cx="571777" cy="524341"/>
            </a:xfrm>
            <a:custGeom>
              <a:avLst/>
              <a:gdLst>
                <a:gd name="connsiteX0" fmla="*/ 0 w 502007"/>
                <a:gd name="connsiteY0" fmla="*/ 16526 h 461651"/>
                <a:gd name="connsiteX1" fmla="*/ 121185 w 502007"/>
                <a:gd name="connsiteY1" fmla="*/ 38559 h 461651"/>
                <a:gd name="connsiteX2" fmla="*/ 13771 w 502007"/>
                <a:gd name="connsiteY2" fmla="*/ 123940 h 461651"/>
                <a:gd name="connsiteX3" fmla="*/ 38559 w 502007"/>
                <a:gd name="connsiteY3" fmla="*/ 77118 h 461651"/>
                <a:gd name="connsiteX4" fmla="*/ 132202 w 502007"/>
                <a:gd name="connsiteY4" fmla="*/ 126694 h 461651"/>
                <a:gd name="connsiteX5" fmla="*/ 44067 w 502007"/>
                <a:gd name="connsiteY5" fmla="*/ 231355 h 461651"/>
                <a:gd name="connsiteX6" fmla="*/ 68855 w 502007"/>
                <a:gd name="connsiteY6" fmla="*/ 159745 h 461651"/>
                <a:gd name="connsiteX7" fmla="*/ 165253 w 502007"/>
                <a:gd name="connsiteY7" fmla="*/ 231355 h 461651"/>
                <a:gd name="connsiteX8" fmla="*/ 71609 w 502007"/>
                <a:gd name="connsiteY8" fmla="*/ 330506 h 461651"/>
                <a:gd name="connsiteX9" fmla="*/ 104660 w 502007"/>
                <a:gd name="connsiteY9" fmla="*/ 264405 h 461651"/>
                <a:gd name="connsiteX10" fmla="*/ 198303 w 502007"/>
                <a:gd name="connsiteY10" fmla="*/ 316735 h 461651"/>
                <a:gd name="connsiteX11" fmla="*/ 112923 w 502007"/>
                <a:gd name="connsiteY11" fmla="*/ 391099 h 461651"/>
                <a:gd name="connsiteX12" fmla="*/ 129448 w 502007"/>
                <a:gd name="connsiteY12" fmla="*/ 333261 h 461651"/>
                <a:gd name="connsiteX13" fmla="*/ 269913 w 502007"/>
                <a:gd name="connsiteY13" fmla="*/ 324998 h 461651"/>
                <a:gd name="connsiteX14" fmla="*/ 217583 w 502007"/>
                <a:gd name="connsiteY14" fmla="*/ 457200 h 461651"/>
                <a:gd name="connsiteX15" fmla="*/ 170761 w 502007"/>
                <a:gd name="connsiteY15" fmla="*/ 418641 h 461651"/>
                <a:gd name="connsiteX16" fmla="*/ 269913 w 502007"/>
                <a:gd name="connsiteY16" fmla="*/ 302964 h 461651"/>
                <a:gd name="connsiteX17" fmla="*/ 382836 w 502007"/>
                <a:gd name="connsiteY17" fmla="*/ 402116 h 461651"/>
                <a:gd name="connsiteX18" fmla="*/ 324997 w 502007"/>
                <a:gd name="connsiteY18" fmla="*/ 415887 h 461651"/>
                <a:gd name="connsiteX19" fmla="*/ 300209 w 502007"/>
                <a:gd name="connsiteY19" fmla="*/ 286439 h 461651"/>
                <a:gd name="connsiteX20" fmla="*/ 426903 w 502007"/>
                <a:gd name="connsiteY20" fmla="*/ 322244 h 461651"/>
                <a:gd name="connsiteX21" fmla="*/ 366311 w 502007"/>
                <a:gd name="connsiteY21" fmla="*/ 330506 h 461651"/>
                <a:gd name="connsiteX22" fmla="*/ 333260 w 502007"/>
                <a:gd name="connsiteY22" fmla="*/ 253388 h 461651"/>
                <a:gd name="connsiteX23" fmla="*/ 446183 w 502007"/>
                <a:gd name="connsiteY23" fmla="*/ 250634 h 461651"/>
                <a:gd name="connsiteX24" fmla="*/ 399361 w 502007"/>
                <a:gd name="connsiteY24" fmla="*/ 278176 h 461651"/>
                <a:gd name="connsiteX25" fmla="*/ 366311 w 502007"/>
                <a:gd name="connsiteY25" fmla="*/ 184533 h 461651"/>
                <a:gd name="connsiteX26" fmla="*/ 468217 w 502007"/>
                <a:gd name="connsiteY26" fmla="*/ 179024 h 461651"/>
                <a:gd name="connsiteX27" fmla="*/ 448937 w 502007"/>
                <a:gd name="connsiteY27" fmla="*/ 206567 h 461651"/>
                <a:gd name="connsiteX28" fmla="*/ 402115 w 502007"/>
                <a:gd name="connsiteY28" fmla="*/ 101906 h 461651"/>
                <a:gd name="connsiteX29" fmla="*/ 498513 w 502007"/>
                <a:gd name="connsiteY29" fmla="*/ 93644 h 461651"/>
                <a:gd name="connsiteX30" fmla="*/ 468217 w 502007"/>
                <a:gd name="connsiteY30" fmla="*/ 110169 h 461651"/>
                <a:gd name="connsiteX31" fmla="*/ 421395 w 502007"/>
                <a:gd name="connsiteY31" fmla="*/ 16526 h 461651"/>
                <a:gd name="connsiteX32" fmla="*/ 501267 w 502007"/>
                <a:gd name="connsiteY32" fmla="*/ 44068 h 461651"/>
                <a:gd name="connsiteX33" fmla="*/ 454445 w 502007"/>
                <a:gd name="connsiteY33" fmla="*/ 0 h 461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502007" h="461651">
                  <a:moveTo>
                    <a:pt x="0" y="16526"/>
                  </a:moveTo>
                  <a:cubicBezTo>
                    <a:pt x="59445" y="18591"/>
                    <a:pt x="118890" y="20657"/>
                    <a:pt x="121185" y="38559"/>
                  </a:cubicBezTo>
                  <a:cubicBezTo>
                    <a:pt x="123480" y="56461"/>
                    <a:pt x="27542" y="117514"/>
                    <a:pt x="13771" y="123940"/>
                  </a:cubicBezTo>
                  <a:cubicBezTo>
                    <a:pt x="0" y="130366"/>
                    <a:pt x="18821" y="76659"/>
                    <a:pt x="38559" y="77118"/>
                  </a:cubicBezTo>
                  <a:cubicBezTo>
                    <a:pt x="58297" y="77577"/>
                    <a:pt x="131284" y="100988"/>
                    <a:pt x="132202" y="126694"/>
                  </a:cubicBezTo>
                  <a:cubicBezTo>
                    <a:pt x="133120" y="152400"/>
                    <a:pt x="54625" y="225847"/>
                    <a:pt x="44067" y="231355"/>
                  </a:cubicBezTo>
                  <a:cubicBezTo>
                    <a:pt x="33509" y="236863"/>
                    <a:pt x="48657" y="159745"/>
                    <a:pt x="68855" y="159745"/>
                  </a:cubicBezTo>
                  <a:cubicBezTo>
                    <a:pt x="89053" y="159745"/>
                    <a:pt x="164794" y="202895"/>
                    <a:pt x="165253" y="231355"/>
                  </a:cubicBezTo>
                  <a:cubicBezTo>
                    <a:pt x="165712" y="259815"/>
                    <a:pt x="81708" y="324998"/>
                    <a:pt x="71609" y="330506"/>
                  </a:cubicBezTo>
                  <a:cubicBezTo>
                    <a:pt x="61510" y="336014"/>
                    <a:pt x="83544" y="266700"/>
                    <a:pt x="104660" y="264405"/>
                  </a:cubicBezTo>
                  <a:cubicBezTo>
                    <a:pt x="125776" y="262110"/>
                    <a:pt x="196926" y="295619"/>
                    <a:pt x="198303" y="316735"/>
                  </a:cubicBezTo>
                  <a:cubicBezTo>
                    <a:pt x="199680" y="337851"/>
                    <a:pt x="124399" y="388345"/>
                    <a:pt x="112923" y="391099"/>
                  </a:cubicBezTo>
                  <a:cubicBezTo>
                    <a:pt x="101447" y="393853"/>
                    <a:pt x="103283" y="344278"/>
                    <a:pt x="129448" y="333261"/>
                  </a:cubicBezTo>
                  <a:cubicBezTo>
                    <a:pt x="155613" y="322244"/>
                    <a:pt x="255224" y="304342"/>
                    <a:pt x="269913" y="324998"/>
                  </a:cubicBezTo>
                  <a:cubicBezTo>
                    <a:pt x="284602" y="345654"/>
                    <a:pt x="234108" y="441593"/>
                    <a:pt x="217583" y="457200"/>
                  </a:cubicBezTo>
                  <a:cubicBezTo>
                    <a:pt x="201058" y="472807"/>
                    <a:pt x="162039" y="444347"/>
                    <a:pt x="170761" y="418641"/>
                  </a:cubicBezTo>
                  <a:cubicBezTo>
                    <a:pt x="179483" y="392935"/>
                    <a:pt x="234567" y="305718"/>
                    <a:pt x="269913" y="302964"/>
                  </a:cubicBezTo>
                  <a:cubicBezTo>
                    <a:pt x="305259" y="300210"/>
                    <a:pt x="373655" y="383296"/>
                    <a:pt x="382836" y="402116"/>
                  </a:cubicBezTo>
                  <a:cubicBezTo>
                    <a:pt x="392017" y="420936"/>
                    <a:pt x="338768" y="435167"/>
                    <a:pt x="324997" y="415887"/>
                  </a:cubicBezTo>
                  <a:cubicBezTo>
                    <a:pt x="311226" y="396607"/>
                    <a:pt x="283225" y="302046"/>
                    <a:pt x="300209" y="286439"/>
                  </a:cubicBezTo>
                  <a:cubicBezTo>
                    <a:pt x="317193" y="270832"/>
                    <a:pt x="415886" y="314900"/>
                    <a:pt x="426903" y="322244"/>
                  </a:cubicBezTo>
                  <a:cubicBezTo>
                    <a:pt x="437920" y="329589"/>
                    <a:pt x="381918" y="341982"/>
                    <a:pt x="366311" y="330506"/>
                  </a:cubicBezTo>
                  <a:cubicBezTo>
                    <a:pt x="350704" y="319030"/>
                    <a:pt x="319948" y="266700"/>
                    <a:pt x="333260" y="253388"/>
                  </a:cubicBezTo>
                  <a:cubicBezTo>
                    <a:pt x="346572" y="240076"/>
                    <a:pt x="435166" y="246503"/>
                    <a:pt x="446183" y="250634"/>
                  </a:cubicBezTo>
                  <a:cubicBezTo>
                    <a:pt x="457200" y="254765"/>
                    <a:pt x="412673" y="289193"/>
                    <a:pt x="399361" y="278176"/>
                  </a:cubicBezTo>
                  <a:cubicBezTo>
                    <a:pt x="386049" y="267159"/>
                    <a:pt x="354835" y="201058"/>
                    <a:pt x="366311" y="184533"/>
                  </a:cubicBezTo>
                  <a:cubicBezTo>
                    <a:pt x="377787" y="168008"/>
                    <a:pt x="454446" y="175352"/>
                    <a:pt x="468217" y="179024"/>
                  </a:cubicBezTo>
                  <a:cubicBezTo>
                    <a:pt x="481988" y="182696"/>
                    <a:pt x="459954" y="219420"/>
                    <a:pt x="448937" y="206567"/>
                  </a:cubicBezTo>
                  <a:cubicBezTo>
                    <a:pt x="437920" y="193714"/>
                    <a:pt x="393852" y="120727"/>
                    <a:pt x="402115" y="101906"/>
                  </a:cubicBezTo>
                  <a:cubicBezTo>
                    <a:pt x="410378" y="83086"/>
                    <a:pt x="487496" y="92267"/>
                    <a:pt x="498513" y="93644"/>
                  </a:cubicBezTo>
                  <a:cubicBezTo>
                    <a:pt x="509530" y="95021"/>
                    <a:pt x="481070" y="123022"/>
                    <a:pt x="468217" y="110169"/>
                  </a:cubicBezTo>
                  <a:cubicBezTo>
                    <a:pt x="455364" y="97316"/>
                    <a:pt x="415887" y="27543"/>
                    <a:pt x="421395" y="16526"/>
                  </a:cubicBezTo>
                  <a:cubicBezTo>
                    <a:pt x="426903" y="5509"/>
                    <a:pt x="495759" y="46822"/>
                    <a:pt x="501267" y="44068"/>
                  </a:cubicBezTo>
                  <a:cubicBezTo>
                    <a:pt x="506775" y="41314"/>
                    <a:pt x="480610" y="20657"/>
                    <a:pt x="454445" y="0"/>
                  </a:cubicBezTo>
                </a:path>
              </a:pathLst>
            </a:cu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Freeform 9"/>
            <p:cNvSpPr/>
            <p:nvPr/>
          </p:nvSpPr>
          <p:spPr>
            <a:xfrm flipH="1">
              <a:off x="5202828" y="3451163"/>
              <a:ext cx="532130" cy="1043519"/>
            </a:xfrm>
            <a:custGeom>
              <a:avLst/>
              <a:gdLst>
                <a:gd name="connsiteX0" fmla="*/ 507820 w 507820"/>
                <a:gd name="connsiteY0" fmla="*/ 721775 h 767748"/>
                <a:gd name="connsiteX1" fmla="*/ 447948 w 507820"/>
                <a:gd name="connsiteY1" fmla="*/ 732661 h 767748"/>
                <a:gd name="connsiteX2" fmla="*/ 461555 w 507820"/>
                <a:gd name="connsiteY2" fmla="*/ 765318 h 767748"/>
                <a:gd name="connsiteX3" fmla="*/ 469720 w 507820"/>
                <a:gd name="connsiteY3" fmla="*/ 659182 h 767748"/>
                <a:gd name="connsiteX4" fmla="*/ 412570 w 507820"/>
                <a:gd name="connsiteY4" fmla="*/ 667347 h 767748"/>
                <a:gd name="connsiteX5" fmla="*/ 431620 w 507820"/>
                <a:gd name="connsiteY5" fmla="*/ 689118 h 767748"/>
                <a:gd name="connsiteX6" fmla="*/ 450670 w 507820"/>
                <a:gd name="connsiteY6" fmla="*/ 602032 h 767748"/>
                <a:gd name="connsiteX7" fmla="*/ 371748 w 507820"/>
                <a:gd name="connsiteY7" fmla="*/ 604754 h 767748"/>
                <a:gd name="connsiteX8" fmla="*/ 390798 w 507820"/>
                <a:gd name="connsiteY8" fmla="*/ 631968 h 767748"/>
                <a:gd name="connsiteX9" fmla="*/ 407127 w 507820"/>
                <a:gd name="connsiteY9" fmla="*/ 528554 h 767748"/>
                <a:gd name="connsiteX10" fmla="*/ 344534 w 507820"/>
                <a:gd name="connsiteY10" fmla="*/ 533997 h 767748"/>
                <a:gd name="connsiteX11" fmla="*/ 366305 w 507820"/>
                <a:gd name="connsiteY11" fmla="*/ 558489 h 767748"/>
                <a:gd name="connsiteX12" fmla="*/ 388077 w 507820"/>
                <a:gd name="connsiteY12" fmla="*/ 468682 h 767748"/>
                <a:gd name="connsiteX13" fmla="*/ 328205 w 507820"/>
                <a:gd name="connsiteY13" fmla="*/ 476847 h 767748"/>
                <a:gd name="connsiteX14" fmla="*/ 352698 w 507820"/>
                <a:gd name="connsiteY14" fmla="*/ 498618 h 767748"/>
                <a:gd name="connsiteX15" fmla="*/ 358141 w 507820"/>
                <a:gd name="connsiteY15" fmla="*/ 403368 h 767748"/>
                <a:gd name="connsiteX16" fmla="*/ 295548 w 507820"/>
                <a:gd name="connsiteY16" fmla="*/ 419697 h 767748"/>
                <a:gd name="connsiteX17" fmla="*/ 311877 w 507820"/>
                <a:gd name="connsiteY17" fmla="*/ 444189 h 767748"/>
                <a:gd name="connsiteX18" fmla="*/ 314598 w 507820"/>
                <a:gd name="connsiteY18" fmla="*/ 316282 h 767748"/>
                <a:gd name="connsiteX19" fmla="*/ 265612 w 507820"/>
                <a:gd name="connsiteY19" fmla="*/ 381597 h 767748"/>
                <a:gd name="connsiteX20" fmla="*/ 292827 w 507820"/>
                <a:gd name="connsiteY20" fmla="*/ 378875 h 767748"/>
                <a:gd name="connsiteX21" fmla="*/ 281941 w 507820"/>
                <a:gd name="connsiteY21" fmla="*/ 261854 h 767748"/>
                <a:gd name="connsiteX22" fmla="*/ 224791 w 507820"/>
                <a:gd name="connsiteY22" fmla="*/ 283625 h 767748"/>
                <a:gd name="connsiteX23" fmla="*/ 254727 w 507820"/>
                <a:gd name="connsiteY23" fmla="*/ 327168 h 767748"/>
                <a:gd name="connsiteX24" fmla="*/ 260170 w 507820"/>
                <a:gd name="connsiteY24" fmla="*/ 196539 h 767748"/>
                <a:gd name="connsiteX25" fmla="*/ 200298 w 507820"/>
                <a:gd name="connsiteY25" fmla="*/ 210147 h 767748"/>
                <a:gd name="connsiteX26" fmla="*/ 224791 w 507820"/>
                <a:gd name="connsiteY26" fmla="*/ 253689 h 767748"/>
                <a:gd name="connsiteX27" fmla="*/ 227512 w 507820"/>
                <a:gd name="connsiteY27" fmla="*/ 136668 h 767748"/>
                <a:gd name="connsiteX28" fmla="*/ 178527 w 507820"/>
                <a:gd name="connsiteY28" fmla="*/ 161161 h 767748"/>
                <a:gd name="connsiteX29" fmla="*/ 194855 w 507820"/>
                <a:gd name="connsiteY29" fmla="*/ 201982 h 767748"/>
                <a:gd name="connsiteX30" fmla="*/ 194855 w 507820"/>
                <a:gd name="connsiteY30" fmla="*/ 63189 h 767748"/>
                <a:gd name="connsiteX31" fmla="*/ 132262 w 507820"/>
                <a:gd name="connsiteY31" fmla="*/ 79518 h 767748"/>
                <a:gd name="connsiteX32" fmla="*/ 156755 w 507820"/>
                <a:gd name="connsiteY32" fmla="*/ 123061 h 767748"/>
                <a:gd name="connsiteX33" fmla="*/ 173084 w 507820"/>
                <a:gd name="connsiteY33" fmla="*/ 3318 h 767748"/>
                <a:gd name="connsiteX34" fmla="*/ 110491 w 507820"/>
                <a:gd name="connsiteY34" fmla="*/ 35975 h 767748"/>
                <a:gd name="connsiteX35" fmla="*/ 124098 w 507820"/>
                <a:gd name="connsiteY35" fmla="*/ 63189 h 767748"/>
                <a:gd name="connsiteX0" fmla="*/ 511654 w 511654"/>
                <a:gd name="connsiteY0" fmla="*/ 721124 h 767097"/>
                <a:gd name="connsiteX1" fmla="*/ 451782 w 511654"/>
                <a:gd name="connsiteY1" fmla="*/ 732010 h 767097"/>
                <a:gd name="connsiteX2" fmla="*/ 465389 w 511654"/>
                <a:gd name="connsiteY2" fmla="*/ 764667 h 767097"/>
                <a:gd name="connsiteX3" fmla="*/ 473554 w 511654"/>
                <a:gd name="connsiteY3" fmla="*/ 658531 h 767097"/>
                <a:gd name="connsiteX4" fmla="*/ 416404 w 511654"/>
                <a:gd name="connsiteY4" fmla="*/ 666696 h 767097"/>
                <a:gd name="connsiteX5" fmla="*/ 435454 w 511654"/>
                <a:gd name="connsiteY5" fmla="*/ 688467 h 767097"/>
                <a:gd name="connsiteX6" fmla="*/ 454504 w 511654"/>
                <a:gd name="connsiteY6" fmla="*/ 601381 h 767097"/>
                <a:gd name="connsiteX7" fmla="*/ 375582 w 511654"/>
                <a:gd name="connsiteY7" fmla="*/ 604103 h 767097"/>
                <a:gd name="connsiteX8" fmla="*/ 394632 w 511654"/>
                <a:gd name="connsiteY8" fmla="*/ 631317 h 767097"/>
                <a:gd name="connsiteX9" fmla="*/ 410961 w 511654"/>
                <a:gd name="connsiteY9" fmla="*/ 527903 h 767097"/>
                <a:gd name="connsiteX10" fmla="*/ 348368 w 511654"/>
                <a:gd name="connsiteY10" fmla="*/ 533346 h 767097"/>
                <a:gd name="connsiteX11" fmla="*/ 370139 w 511654"/>
                <a:gd name="connsiteY11" fmla="*/ 557838 h 767097"/>
                <a:gd name="connsiteX12" fmla="*/ 391911 w 511654"/>
                <a:gd name="connsiteY12" fmla="*/ 468031 h 767097"/>
                <a:gd name="connsiteX13" fmla="*/ 332039 w 511654"/>
                <a:gd name="connsiteY13" fmla="*/ 476196 h 767097"/>
                <a:gd name="connsiteX14" fmla="*/ 356532 w 511654"/>
                <a:gd name="connsiteY14" fmla="*/ 497967 h 767097"/>
                <a:gd name="connsiteX15" fmla="*/ 361975 w 511654"/>
                <a:gd name="connsiteY15" fmla="*/ 402717 h 767097"/>
                <a:gd name="connsiteX16" fmla="*/ 299382 w 511654"/>
                <a:gd name="connsiteY16" fmla="*/ 419046 h 767097"/>
                <a:gd name="connsiteX17" fmla="*/ 315711 w 511654"/>
                <a:gd name="connsiteY17" fmla="*/ 443538 h 767097"/>
                <a:gd name="connsiteX18" fmla="*/ 318432 w 511654"/>
                <a:gd name="connsiteY18" fmla="*/ 315631 h 767097"/>
                <a:gd name="connsiteX19" fmla="*/ 269446 w 511654"/>
                <a:gd name="connsiteY19" fmla="*/ 380946 h 767097"/>
                <a:gd name="connsiteX20" fmla="*/ 296661 w 511654"/>
                <a:gd name="connsiteY20" fmla="*/ 378224 h 767097"/>
                <a:gd name="connsiteX21" fmla="*/ 285775 w 511654"/>
                <a:gd name="connsiteY21" fmla="*/ 261203 h 767097"/>
                <a:gd name="connsiteX22" fmla="*/ 228625 w 511654"/>
                <a:gd name="connsiteY22" fmla="*/ 282974 h 767097"/>
                <a:gd name="connsiteX23" fmla="*/ 258561 w 511654"/>
                <a:gd name="connsiteY23" fmla="*/ 326517 h 767097"/>
                <a:gd name="connsiteX24" fmla="*/ 264004 w 511654"/>
                <a:gd name="connsiteY24" fmla="*/ 195888 h 767097"/>
                <a:gd name="connsiteX25" fmla="*/ 204132 w 511654"/>
                <a:gd name="connsiteY25" fmla="*/ 209496 h 767097"/>
                <a:gd name="connsiteX26" fmla="*/ 228625 w 511654"/>
                <a:gd name="connsiteY26" fmla="*/ 253038 h 767097"/>
                <a:gd name="connsiteX27" fmla="*/ 231346 w 511654"/>
                <a:gd name="connsiteY27" fmla="*/ 136017 h 767097"/>
                <a:gd name="connsiteX28" fmla="*/ 182361 w 511654"/>
                <a:gd name="connsiteY28" fmla="*/ 160510 h 767097"/>
                <a:gd name="connsiteX29" fmla="*/ 198689 w 511654"/>
                <a:gd name="connsiteY29" fmla="*/ 201331 h 767097"/>
                <a:gd name="connsiteX30" fmla="*/ 198689 w 511654"/>
                <a:gd name="connsiteY30" fmla="*/ 62538 h 767097"/>
                <a:gd name="connsiteX31" fmla="*/ 136096 w 511654"/>
                <a:gd name="connsiteY31" fmla="*/ 78867 h 767097"/>
                <a:gd name="connsiteX32" fmla="*/ 160589 w 511654"/>
                <a:gd name="connsiteY32" fmla="*/ 122410 h 767097"/>
                <a:gd name="connsiteX33" fmla="*/ 176918 w 511654"/>
                <a:gd name="connsiteY33" fmla="*/ 2667 h 767097"/>
                <a:gd name="connsiteX34" fmla="*/ 101146 w 511654"/>
                <a:gd name="connsiteY34" fmla="*/ 41099 h 767097"/>
                <a:gd name="connsiteX35" fmla="*/ 127932 w 511654"/>
                <a:gd name="connsiteY35" fmla="*/ 62538 h 767097"/>
                <a:gd name="connsiteX0" fmla="*/ 540435 w 540435"/>
                <a:gd name="connsiteY0" fmla="*/ 819550 h 865523"/>
                <a:gd name="connsiteX1" fmla="*/ 480563 w 540435"/>
                <a:gd name="connsiteY1" fmla="*/ 830436 h 865523"/>
                <a:gd name="connsiteX2" fmla="*/ 494170 w 540435"/>
                <a:gd name="connsiteY2" fmla="*/ 863093 h 865523"/>
                <a:gd name="connsiteX3" fmla="*/ 502335 w 540435"/>
                <a:gd name="connsiteY3" fmla="*/ 756957 h 865523"/>
                <a:gd name="connsiteX4" fmla="*/ 445185 w 540435"/>
                <a:gd name="connsiteY4" fmla="*/ 765122 h 865523"/>
                <a:gd name="connsiteX5" fmla="*/ 464235 w 540435"/>
                <a:gd name="connsiteY5" fmla="*/ 786893 h 865523"/>
                <a:gd name="connsiteX6" fmla="*/ 483285 w 540435"/>
                <a:gd name="connsiteY6" fmla="*/ 699807 h 865523"/>
                <a:gd name="connsiteX7" fmla="*/ 404363 w 540435"/>
                <a:gd name="connsiteY7" fmla="*/ 702529 h 865523"/>
                <a:gd name="connsiteX8" fmla="*/ 423413 w 540435"/>
                <a:gd name="connsiteY8" fmla="*/ 729743 h 865523"/>
                <a:gd name="connsiteX9" fmla="*/ 439742 w 540435"/>
                <a:gd name="connsiteY9" fmla="*/ 626329 h 865523"/>
                <a:gd name="connsiteX10" fmla="*/ 377149 w 540435"/>
                <a:gd name="connsiteY10" fmla="*/ 631772 h 865523"/>
                <a:gd name="connsiteX11" fmla="*/ 398920 w 540435"/>
                <a:gd name="connsiteY11" fmla="*/ 656264 h 865523"/>
                <a:gd name="connsiteX12" fmla="*/ 420692 w 540435"/>
                <a:gd name="connsiteY12" fmla="*/ 566457 h 865523"/>
                <a:gd name="connsiteX13" fmla="*/ 360820 w 540435"/>
                <a:gd name="connsiteY13" fmla="*/ 574622 h 865523"/>
                <a:gd name="connsiteX14" fmla="*/ 385313 w 540435"/>
                <a:gd name="connsiteY14" fmla="*/ 596393 h 865523"/>
                <a:gd name="connsiteX15" fmla="*/ 390756 w 540435"/>
                <a:gd name="connsiteY15" fmla="*/ 501143 h 865523"/>
                <a:gd name="connsiteX16" fmla="*/ 328163 w 540435"/>
                <a:gd name="connsiteY16" fmla="*/ 517472 h 865523"/>
                <a:gd name="connsiteX17" fmla="*/ 344492 w 540435"/>
                <a:gd name="connsiteY17" fmla="*/ 541964 h 865523"/>
                <a:gd name="connsiteX18" fmla="*/ 347213 w 540435"/>
                <a:gd name="connsiteY18" fmla="*/ 414057 h 865523"/>
                <a:gd name="connsiteX19" fmla="*/ 298227 w 540435"/>
                <a:gd name="connsiteY19" fmla="*/ 479372 h 865523"/>
                <a:gd name="connsiteX20" fmla="*/ 325442 w 540435"/>
                <a:gd name="connsiteY20" fmla="*/ 476650 h 865523"/>
                <a:gd name="connsiteX21" fmla="*/ 314556 w 540435"/>
                <a:gd name="connsiteY21" fmla="*/ 359629 h 865523"/>
                <a:gd name="connsiteX22" fmla="*/ 257406 w 540435"/>
                <a:gd name="connsiteY22" fmla="*/ 381400 h 865523"/>
                <a:gd name="connsiteX23" fmla="*/ 287342 w 540435"/>
                <a:gd name="connsiteY23" fmla="*/ 424943 h 865523"/>
                <a:gd name="connsiteX24" fmla="*/ 292785 w 540435"/>
                <a:gd name="connsiteY24" fmla="*/ 294314 h 865523"/>
                <a:gd name="connsiteX25" fmla="*/ 232913 w 540435"/>
                <a:gd name="connsiteY25" fmla="*/ 307922 h 865523"/>
                <a:gd name="connsiteX26" fmla="*/ 257406 w 540435"/>
                <a:gd name="connsiteY26" fmla="*/ 351464 h 865523"/>
                <a:gd name="connsiteX27" fmla="*/ 260127 w 540435"/>
                <a:gd name="connsiteY27" fmla="*/ 234443 h 865523"/>
                <a:gd name="connsiteX28" fmla="*/ 211142 w 540435"/>
                <a:gd name="connsiteY28" fmla="*/ 258936 h 865523"/>
                <a:gd name="connsiteX29" fmla="*/ 227470 w 540435"/>
                <a:gd name="connsiteY29" fmla="*/ 299757 h 865523"/>
                <a:gd name="connsiteX30" fmla="*/ 227470 w 540435"/>
                <a:gd name="connsiteY30" fmla="*/ 160964 h 865523"/>
                <a:gd name="connsiteX31" fmla="*/ 164877 w 540435"/>
                <a:gd name="connsiteY31" fmla="*/ 177293 h 865523"/>
                <a:gd name="connsiteX32" fmla="*/ 189370 w 540435"/>
                <a:gd name="connsiteY32" fmla="*/ 220836 h 865523"/>
                <a:gd name="connsiteX33" fmla="*/ 205699 w 540435"/>
                <a:gd name="connsiteY33" fmla="*/ 101093 h 865523"/>
                <a:gd name="connsiteX34" fmla="*/ 50852 w 540435"/>
                <a:gd name="connsiteY34" fmla="*/ 922 h 865523"/>
                <a:gd name="connsiteX35" fmla="*/ 156713 w 540435"/>
                <a:gd name="connsiteY35" fmla="*/ 160964 h 865523"/>
                <a:gd name="connsiteX0" fmla="*/ 442138 w 532577"/>
                <a:gd name="connsiteY0" fmla="*/ 946081 h 992054"/>
                <a:gd name="connsiteX1" fmla="*/ 382266 w 532577"/>
                <a:gd name="connsiteY1" fmla="*/ 956967 h 992054"/>
                <a:gd name="connsiteX2" fmla="*/ 395873 w 532577"/>
                <a:gd name="connsiteY2" fmla="*/ 989624 h 992054"/>
                <a:gd name="connsiteX3" fmla="*/ 404038 w 532577"/>
                <a:gd name="connsiteY3" fmla="*/ 883488 h 992054"/>
                <a:gd name="connsiteX4" fmla="*/ 346888 w 532577"/>
                <a:gd name="connsiteY4" fmla="*/ 891653 h 992054"/>
                <a:gd name="connsiteX5" fmla="*/ 365938 w 532577"/>
                <a:gd name="connsiteY5" fmla="*/ 913424 h 992054"/>
                <a:gd name="connsiteX6" fmla="*/ 384988 w 532577"/>
                <a:gd name="connsiteY6" fmla="*/ 826338 h 992054"/>
                <a:gd name="connsiteX7" fmla="*/ 306066 w 532577"/>
                <a:gd name="connsiteY7" fmla="*/ 829060 h 992054"/>
                <a:gd name="connsiteX8" fmla="*/ 325116 w 532577"/>
                <a:gd name="connsiteY8" fmla="*/ 856274 h 992054"/>
                <a:gd name="connsiteX9" fmla="*/ 341445 w 532577"/>
                <a:gd name="connsiteY9" fmla="*/ 752860 h 992054"/>
                <a:gd name="connsiteX10" fmla="*/ 278852 w 532577"/>
                <a:gd name="connsiteY10" fmla="*/ 758303 h 992054"/>
                <a:gd name="connsiteX11" fmla="*/ 300623 w 532577"/>
                <a:gd name="connsiteY11" fmla="*/ 782795 h 992054"/>
                <a:gd name="connsiteX12" fmla="*/ 322395 w 532577"/>
                <a:gd name="connsiteY12" fmla="*/ 692988 h 992054"/>
                <a:gd name="connsiteX13" fmla="*/ 262523 w 532577"/>
                <a:gd name="connsiteY13" fmla="*/ 701153 h 992054"/>
                <a:gd name="connsiteX14" fmla="*/ 287016 w 532577"/>
                <a:gd name="connsiteY14" fmla="*/ 722924 h 992054"/>
                <a:gd name="connsiteX15" fmla="*/ 292459 w 532577"/>
                <a:gd name="connsiteY15" fmla="*/ 627674 h 992054"/>
                <a:gd name="connsiteX16" fmla="*/ 229866 w 532577"/>
                <a:gd name="connsiteY16" fmla="*/ 644003 h 992054"/>
                <a:gd name="connsiteX17" fmla="*/ 246195 w 532577"/>
                <a:gd name="connsiteY17" fmla="*/ 668495 h 992054"/>
                <a:gd name="connsiteX18" fmla="*/ 248916 w 532577"/>
                <a:gd name="connsiteY18" fmla="*/ 540588 h 992054"/>
                <a:gd name="connsiteX19" fmla="*/ 199930 w 532577"/>
                <a:gd name="connsiteY19" fmla="*/ 605903 h 992054"/>
                <a:gd name="connsiteX20" fmla="*/ 227145 w 532577"/>
                <a:gd name="connsiteY20" fmla="*/ 603181 h 992054"/>
                <a:gd name="connsiteX21" fmla="*/ 216259 w 532577"/>
                <a:gd name="connsiteY21" fmla="*/ 486160 h 992054"/>
                <a:gd name="connsiteX22" fmla="*/ 159109 w 532577"/>
                <a:gd name="connsiteY22" fmla="*/ 507931 h 992054"/>
                <a:gd name="connsiteX23" fmla="*/ 189045 w 532577"/>
                <a:gd name="connsiteY23" fmla="*/ 551474 h 992054"/>
                <a:gd name="connsiteX24" fmla="*/ 194488 w 532577"/>
                <a:gd name="connsiteY24" fmla="*/ 420845 h 992054"/>
                <a:gd name="connsiteX25" fmla="*/ 134616 w 532577"/>
                <a:gd name="connsiteY25" fmla="*/ 434453 h 992054"/>
                <a:gd name="connsiteX26" fmla="*/ 159109 w 532577"/>
                <a:gd name="connsiteY26" fmla="*/ 477995 h 992054"/>
                <a:gd name="connsiteX27" fmla="*/ 161830 w 532577"/>
                <a:gd name="connsiteY27" fmla="*/ 360974 h 992054"/>
                <a:gd name="connsiteX28" fmla="*/ 112845 w 532577"/>
                <a:gd name="connsiteY28" fmla="*/ 385467 h 992054"/>
                <a:gd name="connsiteX29" fmla="*/ 129173 w 532577"/>
                <a:gd name="connsiteY29" fmla="*/ 426288 h 992054"/>
                <a:gd name="connsiteX30" fmla="*/ 129173 w 532577"/>
                <a:gd name="connsiteY30" fmla="*/ 287495 h 992054"/>
                <a:gd name="connsiteX31" fmla="*/ 66580 w 532577"/>
                <a:gd name="connsiteY31" fmla="*/ 303824 h 992054"/>
                <a:gd name="connsiteX32" fmla="*/ 91073 w 532577"/>
                <a:gd name="connsiteY32" fmla="*/ 347367 h 992054"/>
                <a:gd name="connsiteX33" fmla="*/ 107402 w 532577"/>
                <a:gd name="connsiteY33" fmla="*/ 227624 h 992054"/>
                <a:gd name="connsiteX34" fmla="*/ 532441 w 532577"/>
                <a:gd name="connsiteY34" fmla="*/ 400 h 992054"/>
                <a:gd name="connsiteX35" fmla="*/ 58416 w 532577"/>
                <a:gd name="connsiteY35" fmla="*/ 287495 h 992054"/>
                <a:gd name="connsiteX0" fmla="*/ 435109 w 537593"/>
                <a:gd name="connsiteY0" fmla="*/ 1010435 h 1056408"/>
                <a:gd name="connsiteX1" fmla="*/ 375237 w 537593"/>
                <a:gd name="connsiteY1" fmla="*/ 1021321 h 1056408"/>
                <a:gd name="connsiteX2" fmla="*/ 388844 w 537593"/>
                <a:gd name="connsiteY2" fmla="*/ 1053978 h 1056408"/>
                <a:gd name="connsiteX3" fmla="*/ 397009 w 537593"/>
                <a:gd name="connsiteY3" fmla="*/ 947842 h 1056408"/>
                <a:gd name="connsiteX4" fmla="*/ 339859 w 537593"/>
                <a:gd name="connsiteY4" fmla="*/ 956007 h 1056408"/>
                <a:gd name="connsiteX5" fmla="*/ 358909 w 537593"/>
                <a:gd name="connsiteY5" fmla="*/ 977778 h 1056408"/>
                <a:gd name="connsiteX6" fmla="*/ 377959 w 537593"/>
                <a:gd name="connsiteY6" fmla="*/ 890692 h 1056408"/>
                <a:gd name="connsiteX7" fmla="*/ 299037 w 537593"/>
                <a:gd name="connsiteY7" fmla="*/ 893414 h 1056408"/>
                <a:gd name="connsiteX8" fmla="*/ 318087 w 537593"/>
                <a:gd name="connsiteY8" fmla="*/ 920628 h 1056408"/>
                <a:gd name="connsiteX9" fmla="*/ 334416 w 537593"/>
                <a:gd name="connsiteY9" fmla="*/ 817214 h 1056408"/>
                <a:gd name="connsiteX10" fmla="*/ 271823 w 537593"/>
                <a:gd name="connsiteY10" fmla="*/ 822657 h 1056408"/>
                <a:gd name="connsiteX11" fmla="*/ 293594 w 537593"/>
                <a:gd name="connsiteY11" fmla="*/ 847149 h 1056408"/>
                <a:gd name="connsiteX12" fmla="*/ 315366 w 537593"/>
                <a:gd name="connsiteY12" fmla="*/ 757342 h 1056408"/>
                <a:gd name="connsiteX13" fmla="*/ 255494 w 537593"/>
                <a:gd name="connsiteY13" fmla="*/ 765507 h 1056408"/>
                <a:gd name="connsiteX14" fmla="*/ 279987 w 537593"/>
                <a:gd name="connsiteY14" fmla="*/ 787278 h 1056408"/>
                <a:gd name="connsiteX15" fmla="*/ 285430 w 537593"/>
                <a:gd name="connsiteY15" fmla="*/ 692028 h 1056408"/>
                <a:gd name="connsiteX16" fmla="*/ 222837 w 537593"/>
                <a:gd name="connsiteY16" fmla="*/ 708357 h 1056408"/>
                <a:gd name="connsiteX17" fmla="*/ 239166 w 537593"/>
                <a:gd name="connsiteY17" fmla="*/ 732849 h 1056408"/>
                <a:gd name="connsiteX18" fmla="*/ 241887 w 537593"/>
                <a:gd name="connsiteY18" fmla="*/ 604942 h 1056408"/>
                <a:gd name="connsiteX19" fmla="*/ 192901 w 537593"/>
                <a:gd name="connsiteY19" fmla="*/ 670257 h 1056408"/>
                <a:gd name="connsiteX20" fmla="*/ 220116 w 537593"/>
                <a:gd name="connsiteY20" fmla="*/ 667535 h 1056408"/>
                <a:gd name="connsiteX21" fmla="*/ 209230 w 537593"/>
                <a:gd name="connsiteY21" fmla="*/ 550514 h 1056408"/>
                <a:gd name="connsiteX22" fmla="*/ 152080 w 537593"/>
                <a:gd name="connsiteY22" fmla="*/ 572285 h 1056408"/>
                <a:gd name="connsiteX23" fmla="*/ 182016 w 537593"/>
                <a:gd name="connsiteY23" fmla="*/ 615828 h 1056408"/>
                <a:gd name="connsiteX24" fmla="*/ 187459 w 537593"/>
                <a:gd name="connsiteY24" fmla="*/ 485199 h 1056408"/>
                <a:gd name="connsiteX25" fmla="*/ 127587 w 537593"/>
                <a:gd name="connsiteY25" fmla="*/ 498807 h 1056408"/>
                <a:gd name="connsiteX26" fmla="*/ 152080 w 537593"/>
                <a:gd name="connsiteY26" fmla="*/ 542349 h 1056408"/>
                <a:gd name="connsiteX27" fmla="*/ 154801 w 537593"/>
                <a:gd name="connsiteY27" fmla="*/ 425328 h 1056408"/>
                <a:gd name="connsiteX28" fmla="*/ 105816 w 537593"/>
                <a:gd name="connsiteY28" fmla="*/ 449821 h 1056408"/>
                <a:gd name="connsiteX29" fmla="*/ 122144 w 537593"/>
                <a:gd name="connsiteY29" fmla="*/ 490642 h 1056408"/>
                <a:gd name="connsiteX30" fmla="*/ 122144 w 537593"/>
                <a:gd name="connsiteY30" fmla="*/ 351849 h 1056408"/>
                <a:gd name="connsiteX31" fmla="*/ 59551 w 537593"/>
                <a:gd name="connsiteY31" fmla="*/ 368178 h 1056408"/>
                <a:gd name="connsiteX32" fmla="*/ 84044 w 537593"/>
                <a:gd name="connsiteY32" fmla="*/ 411721 h 1056408"/>
                <a:gd name="connsiteX33" fmla="*/ 100373 w 537593"/>
                <a:gd name="connsiteY33" fmla="*/ 291978 h 1056408"/>
                <a:gd name="connsiteX34" fmla="*/ 525412 w 537593"/>
                <a:gd name="connsiteY34" fmla="*/ 64754 h 1056408"/>
                <a:gd name="connsiteX35" fmla="*/ 51387 w 537593"/>
                <a:gd name="connsiteY35" fmla="*/ 351849 h 1056408"/>
                <a:gd name="connsiteX0" fmla="*/ 486676 w 486676"/>
                <a:gd name="connsiteY0" fmla="*/ 798645 h 844618"/>
                <a:gd name="connsiteX1" fmla="*/ 426804 w 486676"/>
                <a:gd name="connsiteY1" fmla="*/ 809531 h 844618"/>
                <a:gd name="connsiteX2" fmla="*/ 440411 w 486676"/>
                <a:gd name="connsiteY2" fmla="*/ 842188 h 844618"/>
                <a:gd name="connsiteX3" fmla="*/ 448576 w 486676"/>
                <a:gd name="connsiteY3" fmla="*/ 736052 h 844618"/>
                <a:gd name="connsiteX4" fmla="*/ 391426 w 486676"/>
                <a:gd name="connsiteY4" fmla="*/ 744217 h 844618"/>
                <a:gd name="connsiteX5" fmla="*/ 410476 w 486676"/>
                <a:gd name="connsiteY5" fmla="*/ 765988 h 844618"/>
                <a:gd name="connsiteX6" fmla="*/ 429526 w 486676"/>
                <a:gd name="connsiteY6" fmla="*/ 678902 h 844618"/>
                <a:gd name="connsiteX7" fmla="*/ 350604 w 486676"/>
                <a:gd name="connsiteY7" fmla="*/ 681624 h 844618"/>
                <a:gd name="connsiteX8" fmla="*/ 369654 w 486676"/>
                <a:gd name="connsiteY8" fmla="*/ 708838 h 844618"/>
                <a:gd name="connsiteX9" fmla="*/ 385983 w 486676"/>
                <a:gd name="connsiteY9" fmla="*/ 605424 h 844618"/>
                <a:gd name="connsiteX10" fmla="*/ 323390 w 486676"/>
                <a:gd name="connsiteY10" fmla="*/ 610867 h 844618"/>
                <a:gd name="connsiteX11" fmla="*/ 345161 w 486676"/>
                <a:gd name="connsiteY11" fmla="*/ 635359 h 844618"/>
                <a:gd name="connsiteX12" fmla="*/ 366933 w 486676"/>
                <a:gd name="connsiteY12" fmla="*/ 545552 h 844618"/>
                <a:gd name="connsiteX13" fmla="*/ 307061 w 486676"/>
                <a:gd name="connsiteY13" fmla="*/ 553717 h 844618"/>
                <a:gd name="connsiteX14" fmla="*/ 331554 w 486676"/>
                <a:gd name="connsiteY14" fmla="*/ 575488 h 844618"/>
                <a:gd name="connsiteX15" fmla="*/ 336997 w 486676"/>
                <a:gd name="connsiteY15" fmla="*/ 480238 h 844618"/>
                <a:gd name="connsiteX16" fmla="*/ 274404 w 486676"/>
                <a:gd name="connsiteY16" fmla="*/ 496567 h 844618"/>
                <a:gd name="connsiteX17" fmla="*/ 290733 w 486676"/>
                <a:gd name="connsiteY17" fmla="*/ 521059 h 844618"/>
                <a:gd name="connsiteX18" fmla="*/ 293454 w 486676"/>
                <a:gd name="connsiteY18" fmla="*/ 393152 h 844618"/>
                <a:gd name="connsiteX19" fmla="*/ 244468 w 486676"/>
                <a:gd name="connsiteY19" fmla="*/ 458467 h 844618"/>
                <a:gd name="connsiteX20" fmla="*/ 271683 w 486676"/>
                <a:gd name="connsiteY20" fmla="*/ 455745 h 844618"/>
                <a:gd name="connsiteX21" fmla="*/ 260797 w 486676"/>
                <a:gd name="connsiteY21" fmla="*/ 338724 h 844618"/>
                <a:gd name="connsiteX22" fmla="*/ 203647 w 486676"/>
                <a:gd name="connsiteY22" fmla="*/ 360495 h 844618"/>
                <a:gd name="connsiteX23" fmla="*/ 233583 w 486676"/>
                <a:gd name="connsiteY23" fmla="*/ 404038 h 844618"/>
                <a:gd name="connsiteX24" fmla="*/ 239026 w 486676"/>
                <a:gd name="connsiteY24" fmla="*/ 273409 h 844618"/>
                <a:gd name="connsiteX25" fmla="*/ 179154 w 486676"/>
                <a:gd name="connsiteY25" fmla="*/ 287017 h 844618"/>
                <a:gd name="connsiteX26" fmla="*/ 203647 w 486676"/>
                <a:gd name="connsiteY26" fmla="*/ 330559 h 844618"/>
                <a:gd name="connsiteX27" fmla="*/ 206368 w 486676"/>
                <a:gd name="connsiteY27" fmla="*/ 213538 h 844618"/>
                <a:gd name="connsiteX28" fmla="*/ 157383 w 486676"/>
                <a:gd name="connsiteY28" fmla="*/ 238031 h 844618"/>
                <a:gd name="connsiteX29" fmla="*/ 173711 w 486676"/>
                <a:gd name="connsiteY29" fmla="*/ 278852 h 844618"/>
                <a:gd name="connsiteX30" fmla="*/ 173711 w 486676"/>
                <a:gd name="connsiteY30" fmla="*/ 140059 h 844618"/>
                <a:gd name="connsiteX31" fmla="*/ 111118 w 486676"/>
                <a:gd name="connsiteY31" fmla="*/ 156388 h 844618"/>
                <a:gd name="connsiteX32" fmla="*/ 135611 w 486676"/>
                <a:gd name="connsiteY32" fmla="*/ 199931 h 844618"/>
                <a:gd name="connsiteX33" fmla="*/ 151940 w 486676"/>
                <a:gd name="connsiteY33" fmla="*/ 80188 h 844618"/>
                <a:gd name="connsiteX34" fmla="*/ 62988 w 486676"/>
                <a:gd name="connsiteY34" fmla="*/ 107070 h 844618"/>
                <a:gd name="connsiteX35" fmla="*/ 102954 w 486676"/>
                <a:gd name="connsiteY35" fmla="*/ 140059 h 844618"/>
                <a:gd name="connsiteX0" fmla="*/ 383722 w 383722"/>
                <a:gd name="connsiteY0" fmla="*/ 719617 h 765590"/>
                <a:gd name="connsiteX1" fmla="*/ 323850 w 383722"/>
                <a:gd name="connsiteY1" fmla="*/ 730503 h 765590"/>
                <a:gd name="connsiteX2" fmla="*/ 337457 w 383722"/>
                <a:gd name="connsiteY2" fmla="*/ 763160 h 765590"/>
                <a:gd name="connsiteX3" fmla="*/ 345622 w 383722"/>
                <a:gd name="connsiteY3" fmla="*/ 657024 h 765590"/>
                <a:gd name="connsiteX4" fmla="*/ 288472 w 383722"/>
                <a:gd name="connsiteY4" fmla="*/ 665189 h 765590"/>
                <a:gd name="connsiteX5" fmla="*/ 307522 w 383722"/>
                <a:gd name="connsiteY5" fmla="*/ 686960 h 765590"/>
                <a:gd name="connsiteX6" fmla="*/ 326572 w 383722"/>
                <a:gd name="connsiteY6" fmla="*/ 599874 h 765590"/>
                <a:gd name="connsiteX7" fmla="*/ 247650 w 383722"/>
                <a:gd name="connsiteY7" fmla="*/ 602596 h 765590"/>
                <a:gd name="connsiteX8" fmla="*/ 266700 w 383722"/>
                <a:gd name="connsiteY8" fmla="*/ 629810 h 765590"/>
                <a:gd name="connsiteX9" fmla="*/ 283029 w 383722"/>
                <a:gd name="connsiteY9" fmla="*/ 526396 h 765590"/>
                <a:gd name="connsiteX10" fmla="*/ 220436 w 383722"/>
                <a:gd name="connsiteY10" fmla="*/ 531839 h 765590"/>
                <a:gd name="connsiteX11" fmla="*/ 242207 w 383722"/>
                <a:gd name="connsiteY11" fmla="*/ 556331 h 765590"/>
                <a:gd name="connsiteX12" fmla="*/ 263979 w 383722"/>
                <a:gd name="connsiteY12" fmla="*/ 466524 h 765590"/>
                <a:gd name="connsiteX13" fmla="*/ 204107 w 383722"/>
                <a:gd name="connsiteY13" fmla="*/ 474689 h 765590"/>
                <a:gd name="connsiteX14" fmla="*/ 228600 w 383722"/>
                <a:gd name="connsiteY14" fmla="*/ 496460 h 765590"/>
                <a:gd name="connsiteX15" fmla="*/ 234043 w 383722"/>
                <a:gd name="connsiteY15" fmla="*/ 401210 h 765590"/>
                <a:gd name="connsiteX16" fmla="*/ 171450 w 383722"/>
                <a:gd name="connsiteY16" fmla="*/ 417539 h 765590"/>
                <a:gd name="connsiteX17" fmla="*/ 187779 w 383722"/>
                <a:gd name="connsiteY17" fmla="*/ 442031 h 765590"/>
                <a:gd name="connsiteX18" fmla="*/ 190500 w 383722"/>
                <a:gd name="connsiteY18" fmla="*/ 314124 h 765590"/>
                <a:gd name="connsiteX19" fmla="*/ 141514 w 383722"/>
                <a:gd name="connsiteY19" fmla="*/ 379439 h 765590"/>
                <a:gd name="connsiteX20" fmla="*/ 168729 w 383722"/>
                <a:gd name="connsiteY20" fmla="*/ 376717 h 765590"/>
                <a:gd name="connsiteX21" fmla="*/ 157843 w 383722"/>
                <a:gd name="connsiteY21" fmla="*/ 259696 h 765590"/>
                <a:gd name="connsiteX22" fmla="*/ 100693 w 383722"/>
                <a:gd name="connsiteY22" fmla="*/ 281467 h 765590"/>
                <a:gd name="connsiteX23" fmla="*/ 130629 w 383722"/>
                <a:gd name="connsiteY23" fmla="*/ 325010 h 765590"/>
                <a:gd name="connsiteX24" fmla="*/ 136072 w 383722"/>
                <a:gd name="connsiteY24" fmla="*/ 194381 h 765590"/>
                <a:gd name="connsiteX25" fmla="*/ 76200 w 383722"/>
                <a:gd name="connsiteY25" fmla="*/ 207989 h 765590"/>
                <a:gd name="connsiteX26" fmla="*/ 100693 w 383722"/>
                <a:gd name="connsiteY26" fmla="*/ 251531 h 765590"/>
                <a:gd name="connsiteX27" fmla="*/ 103414 w 383722"/>
                <a:gd name="connsiteY27" fmla="*/ 134510 h 765590"/>
                <a:gd name="connsiteX28" fmla="*/ 54429 w 383722"/>
                <a:gd name="connsiteY28" fmla="*/ 159003 h 765590"/>
                <a:gd name="connsiteX29" fmla="*/ 70757 w 383722"/>
                <a:gd name="connsiteY29" fmla="*/ 199824 h 765590"/>
                <a:gd name="connsiteX30" fmla="*/ 70757 w 383722"/>
                <a:gd name="connsiteY30" fmla="*/ 61031 h 765590"/>
                <a:gd name="connsiteX31" fmla="*/ 8164 w 383722"/>
                <a:gd name="connsiteY31" fmla="*/ 77360 h 765590"/>
                <a:gd name="connsiteX32" fmla="*/ 32657 w 383722"/>
                <a:gd name="connsiteY32" fmla="*/ 120903 h 765590"/>
                <a:gd name="connsiteX33" fmla="*/ 48986 w 383722"/>
                <a:gd name="connsiteY33" fmla="*/ 1160 h 765590"/>
                <a:gd name="connsiteX34" fmla="*/ 0 w 383722"/>
                <a:gd name="connsiteY34" fmla="*/ 61031 h 765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383722" h="765590">
                  <a:moveTo>
                    <a:pt x="383722" y="719617"/>
                  </a:moveTo>
                  <a:cubicBezTo>
                    <a:pt x="357641" y="721431"/>
                    <a:pt x="331561" y="723246"/>
                    <a:pt x="323850" y="730503"/>
                  </a:cubicBezTo>
                  <a:cubicBezTo>
                    <a:pt x="316139" y="737760"/>
                    <a:pt x="333828" y="775406"/>
                    <a:pt x="337457" y="763160"/>
                  </a:cubicBezTo>
                  <a:cubicBezTo>
                    <a:pt x="341086" y="750914"/>
                    <a:pt x="353786" y="673352"/>
                    <a:pt x="345622" y="657024"/>
                  </a:cubicBezTo>
                  <a:cubicBezTo>
                    <a:pt x="337458" y="640696"/>
                    <a:pt x="294822" y="660200"/>
                    <a:pt x="288472" y="665189"/>
                  </a:cubicBezTo>
                  <a:cubicBezTo>
                    <a:pt x="282122" y="670178"/>
                    <a:pt x="301172" y="697846"/>
                    <a:pt x="307522" y="686960"/>
                  </a:cubicBezTo>
                  <a:cubicBezTo>
                    <a:pt x="313872" y="676074"/>
                    <a:pt x="336551" y="613935"/>
                    <a:pt x="326572" y="599874"/>
                  </a:cubicBezTo>
                  <a:cubicBezTo>
                    <a:pt x="316593" y="585813"/>
                    <a:pt x="257629" y="597607"/>
                    <a:pt x="247650" y="602596"/>
                  </a:cubicBezTo>
                  <a:cubicBezTo>
                    <a:pt x="237671" y="607585"/>
                    <a:pt x="260804" y="642510"/>
                    <a:pt x="266700" y="629810"/>
                  </a:cubicBezTo>
                  <a:cubicBezTo>
                    <a:pt x="272596" y="617110"/>
                    <a:pt x="290740" y="542724"/>
                    <a:pt x="283029" y="526396"/>
                  </a:cubicBezTo>
                  <a:cubicBezTo>
                    <a:pt x="275318" y="510067"/>
                    <a:pt x="227240" y="526850"/>
                    <a:pt x="220436" y="531839"/>
                  </a:cubicBezTo>
                  <a:cubicBezTo>
                    <a:pt x="213632" y="536828"/>
                    <a:pt x="234950" y="567217"/>
                    <a:pt x="242207" y="556331"/>
                  </a:cubicBezTo>
                  <a:cubicBezTo>
                    <a:pt x="249464" y="545445"/>
                    <a:pt x="270329" y="480131"/>
                    <a:pt x="263979" y="466524"/>
                  </a:cubicBezTo>
                  <a:cubicBezTo>
                    <a:pt x="257629" y="452917"/>
                    <a:pt x="210003" y="469700"/>
                    <a:pt x="204107" y="474689"/>
                  </a:cubicBezTo>
                  <a:cubicBezTo>
                    <a:pt x="198211" y="479678"/>
                    <a:pt x="223611" y="508706"/>
                    <a:pt x="228600" y="496460"/>
                  </a:cubicBezTo>
                  <a:cubicBezTo>
                    <a:pt x="233589" y="484213"/>
                    <a:pt x="243568" y="414363"/>
                    <a:pt x="234043" y="401210"/>
                  </a:cubicBezTo>
                  <a:cubicBezTo>
                    <a:pt x="224518" y="388056"/>
                    <a:pt x="179161" y="410736"/>
                    <a:pt x="171450" y="417539"/>
                  </a:cubicBezTo>
                  <a:cubicBezTo>
                    <a:pt x="163739" y="424342"/>
                    <a:pt x="184604" y="459267"/>
                    <a:pt x="187779" y="442031"/>
                  </a:cubicBezTo>
                  <a:cubicBezTo>
                    <a:pt x="190954" y="424795"/>
                    <a:pt x="198211" y="324556"/>
                    <a:pt x="190500" y="314124"/>
                  </a:cubicBezTo>
                  <a:cubicBezTo>
                    <a:pt x="182789" y="303692"/>
                    <a:pt x="145142" y="369007"/>
                    <a:pt x="141514" y="379439"/>
                  </a:cubicBezTo>
                  <a:cubicBezTo>
                    <a:pt x="137885" y="389871"/>
                    <a:pt x="166008" y="396674"/>
                    <a:pt x="168729" y="376717"/>
                  </a:cubicBezTo>
                  <a:cubicBezTo>
                    <a:pt x="171450" y="356760"/>
                    <a:pt x="169182" y="275571"/>
                    <a:pt x="157843" y="259696"/>
                  </a:cubicBezTo>
                  <a:cubicBezTo>
                    <a:pt x="146504" y="243821"/>
                    <a:pt x="105229" y="270581"/>
                    <a:pt x="100693" y="281467"/>
                  </a:cubicBezTo>
                  <a:cubicBezTo>
                    <a:pt x="96157" y="292353"/>
                    <a:pt x="124732" y="339524"/>
                    <a:pt x="130629" y="325010"/>
                  </a:cubicBezTo>
                  <a:cubicBezTo>
                    <a:pt x="136525" y="310496"/>
                    <a:pt x="145143" y="213884"/>
                    <a:pt x="136072" y="194381"/>
                  </a:cubicBezTo>
                  <a:cubicBezTo>
                    <a:pt x="127001" y="174878"/>
                    <a:pt x="82096" y="198464"/>
                    <a:pt x="76200" y="207989"/>
                  </a:cubicBezTo>
                  <a:cubicBezTo>
                    <a:pt x="70303" y="217514"/>
                    <a:pt x="96157" y="263777"/>
                    <a:pt x="100693" y="251531"/>
                  </a:cubicBezTo>
                  <a:cubicBezTo>
                    <a:pt x="105229" y="239285"/>
                    <a:pt x="111125" y="149931"/>
                    <a:pt x="103414" y="134510"/>
                  </a:cubicBezTo>
                  <a:cubicBezTo>
                    <a:pt x="95703" y="119089"/>
                    <a:pt x="59872" y="148117"/>
                    <a:pt x="54429" y="159003"/>
                  </a:cubicBezTo>
                  <a:cubicBezTo>
                    <a:pt x="48986" y="169889"/>
                    <a:pt x="68036" y="216153"/>
                    <a:pt x="70757" y="199824"/>
                  </a:cubicBezTo>
                  <a:cubicBezTo>
                    <a:pt x="73478" y="183495"/>
                    <a:pt x="81189" y="81442"/>
                    <a:pt x="70757" y="61031"/>
                  </a:cubicBezTo>
                  <a:cubicBezTo>
                    <a:pt x="60325" y="40620"/>
                    <a:pt x="14514" y="67381"/>
                    <a:pt x="8164" y="77360"/>
                  </a:cubicBezTo>
                  <a:cubicBezTo>
                    <a:pt x="1814" y="87339"/>
                    <a:pt x="25853" y="133603"/>
                    <a:pt x="32657" y="120903"/>
                  </a:cubicBezTo>
                  <a:cubicBezTo>
                    <a:pt x="39461" y="108203"/>
                    <a:pt x="54429" y="11139"/>
                    <a:pt x="48986" y="1160"/>
                  </a:cubicBezTo>
                  <a:cubicBezTo>
                    <a:pt x="43543" y="-8819"/>
                    <a:pt x="10206" y="48558"/>
                    <a:pt x="0" y="61031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Oval 23"/>
            <p:cNvSpPr/>
            <p:nvPr/>
          </p:nvSpPr>
          <p:spPr>
            <a:xfrm flipV="1">
              <a:off x="6237664" y="3802245"/>
              <a:ext cx="94530" cy="93954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2800">
                <a:solidFill>
                  <a:srgbClr val="FFFFFF"/>
                </a:solidFill>
                <a:latin typeface="Arial Narrow"/>
                <a:cs typeface="Arial"/>
              </a:endParaRPr>
            </a:p>
          </p:txBody>
        </p:sp>
        <p:sp>
          <p:nvSpPr>
            <p:cNvPr id="33" name="Oval 32"/>
            <p:cNvSpPr/>
            <p:nvPr/>
          </p:nvSpPr>
          <p:spPr>
            <a:xfrm flipV="1">
              <a:off x="5415413" y="3944409"/>
              <a:ext cx="94530" cy="93954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2800">
                <a:solidFill>
                  <a:srgbClr val="FFFFFF"/>
                </a:solidFill>
                <a:latin typeface="Arial Narrow"/>
                <a:cs typeface="Arial"/>
              </a:endParaRP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3611060" y="3337981"/>
              <a:ext cx="532130" cy="1164707"/>
              <a:chOff x="4402210" y="3367304"/>
              <a:chExt cx="532130" cy="1164707"/>
            </a:xfrm>
          </p:grpSpPr>
          <p:sp>
            <p:nvSpPr>
              <p:cNvPr id="15" name="Rectangle 14"/>
              <p:cNvSpPr/>
              <p:nvPr/>
            </p:nvSpPr>
            <p:spPr>
              <a:xfrm rot="20100000" flipH="1">
                <a:off x="4651021" y="3367304"/>
                <a:ext cx="87196" cy="116470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GB" sz="2800">
                  <a:solidFill>
                    <a:srgbClr val="FFFFFF"/>
                  </a:solidFill>
                  <a:latin typeface="Arial Narrow"/>
                  <a:cs typeface="Arial"/>
                </a:endParaRPr>
              </a:p>
            </p:txBody>
          </p:sp>
          <p:sp>
            <p:nvSpPr>
              <p:cNvPr id="22" name="Oval 21"/>
              <p:cNvSpPr/>
              <p:nvPr/>
            </p:nvSpPr>
            <p:spPr>
              <a:xfrm>
                <a:off x="4646947" y="3900250"/>
                <a:ext cx="94530" cy="93954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GB" sz="2800">
                  <a:solidFill>
                    <a:srgbClr val="FFFFFF"/>
                  </a:solidFill>
                  <a:latin typeface="Arial Narrow"/>
                  <a:cs typeface="Arial"/>
                </a:endParaRPr>
              </a:p>
            </p:txBody>
          </p:sp>
          <p:sp>
            <p:nvSpPr>
              <p:cNvPr id="32" name="Freeform 31"/>
              <p:cNvSpPr/>
              <p:nvPr/>
            </p:nvSpPr>
            <p:spPr>
              <a:xfrm flipH="1" flipV="1">
                <a:off x="4402210" y="3404633"/>
                <a:ext cx="532130" cy="1043519"/>
              </a:xfrm>
              <a:custGeom>
                <a:avLst/>
                <a:gdLst>
                  <a:gd name="connsiteX0" fmla="*/ 507820 w 507820"/>
                  <a:gd name="connsiteY0" fmla="*/ 721775 h 767748"/>
                  <a:gd name="connsiteX1" fmla="*/ 447948 w 507820"/>
                  <a:gd name="connsiteY1" fmla="*/ 732661 h 767748"/>
                  <a:gd name="connsiteX2" fmla="*/ 461555 w 507820"/>
                  <a:gd name="connsiteY2" fmla="*/ 765318 h 767748"/>
                  <a:gd name="connsiteX3" fmla="*/ 469720 w 507820"/>
                  <a:gd name="connsiteY3" fmla="*/ 659182 h 767748"/>
                  <a:gd name="connsiteX4" fmla="*/ 412570 w 507820"/>
                  <a:gd name="connsiteY4" fmla="*/ 667347 h 767748"/>
                  <a:gd name="connsiteX5" fmla="*/ 431620 w 507820"/>
                  <a:gd name="connsiteY5" fmla="*/ 689118 h 767748"/>
                  <a:gd name="connsiteX6" fmla="*/ 450670 w 507820"/>
                  <a:gd name="connsiteY6" fmla="*/ 602032 h 767748"/>
                  <a:gd name="connsiteX7" fmla="*/ 371748 w 507820"/>
                  <a:gd name="connsiteY7" fmla="*/ 604754 h 767748"/>
                  <a:gd name="connsiteX8" fmla="*/ 390798 w 507820"/>
                  <a:gd name="connsiteY8" fmla="*/ 631968 h 767748"/>
                  <a:gd name="connsiteX9" fmla="*/ 407127 w 507820"/>
                  <a:gd name="connsiteY9" fmla="*/ 528554 h 767748"/>
                  <a:gd name="connsiteX10" fmla="*/ 344534 w 507820"/>
                  <a:gd name="connsiteY10" fmla="*/ 533997 h 767748"/>
                  <a:gd name="connsiteX11" fmla="*/ 366305 w 507820"/>
                  <a:gd name="connsiteY11" fmla="*/ 558489 h 767748"/>
                  <a:gd name="connsiteX12" fmla="*/ 388077 w 507820"/>
                  <a:gd name="connsiteY12" fmla="*/ 468682 h 767748"/>
                  <a:gd name="connsiteX13" fmla="*/ 328205 w 507820"/>
                  <a:gd name="connsiteY13" fmla="*/ 476847 h 767748"/>
                  <a:gd name="connsiteX14" fmla="*/ 352698 w 507820"/>
                  <a:gd name="connsiteY14" fmla="*/ 498618 h 767748"/>
                  <a:gd name="connsiteX15" fmla="*/ 358141 w 507820"/>
                  <a:gd name="connsiteY15" fmla="*/ 403368 h 767748"/>
                  <a:gd name="connsiteX16" fmla="*/ 295548 w 507820"/>
                  <a:gd name="connsiteY16" fmla="*/ 419697 h 767748"/>
                  <a:gd name="connsiteX17" fmla="*/ 311877 w 507820"/>
                  <a:gd name="connsiteY17" fmla="*/ 444189 h 767748"/>
                  <a:gd name="connsiteX18" fmla="*/ 314598 w 507820"/>
                  <a:gd name="connsiteY18" fmla="*/ 316282 h 767748"/>
                  <a:gd name="connsiteX19" fmla="*/ 265612 w 507820"/>
                  <a:gd name="connsiteY19" fmla="*/ 381597 h 767748"/>
                  <a:gd name="connsiteX20" fmla="*/ 292827 w 507820"/>
                  <a:gd name="connsiteY20" fmla="*/ 378875 h 767748"/>
                  <a:gd name="connsiteX21" fmla="*/ 281941 w 507820"/>
                  <a:gd name="connsiteY21" fmla="*/ 261854 h 767748"/>
                  <a:gd name="connsiteX22" fmla="*/ 224791 w 507820"/>
                  <a:gd name="connsiteY22" fmla="*/ 283625 h 767748"/>
                  <a:gd name="connsiteX23" fmla="*/ 254727 w 507820"/>
                  <a:gd name="connsiteY23" fmla="*/ 327168 h 767748"/>
                  <a:gd name="connsiteX24" fmla="*/ 260170 w 507820"/>
                  <a:gd name="connsiteY24" fmla="*/ 196539 h 767748"/>
                  <a:gd name="connsiteX25" fmla="*/ 200298 w 507820"/>
                  <a:gd name="connsiteY25" fmla="*/ 210147 h 767748"/>
                  <a:gd name="connsiteX26" fmla="*/ 224791 w 507820"/>
                  <a:gd name="connsiteY26" fmla="*/ 253689 h 767748"/>
                  <a:gd name="connsiteX27" fmla="*/ 227512 w 507820"/>
                  <a:gd name="connsiteY27" fmla="*/ 136668 h 767748"/>
                  <a:gd name="connsiteX28" fmla="*/ 178527 w 507820"/>
                  <a:gd name="connsiteY28" fmla="*/ 161161 h 767748"/>
                  <a:gd name="connsiteX29" fmla="*/ 194855 w 507820"/>
                  <a:gd name="connsiteY29" fmla="*/ 201982 h 767748"/>
                  <a:gd name="connsiteX30" fmla="*/ 194855 w 507820"/>
                  <a:gd name="connsiteY30" fmla="*/ 63189 h 767748"/>
                  <a:gd name="connsiteX31" fmla="*/ 132262 w 507820"/>
                  <a:gd name="connsiteY31" fmla="*/ 79518 h 767748"/>
                  <a:gd name="connsiteX32" fmla="*/ 156755 w 507820"/>
                  <a:gd name="connsiteY32" fmla="*/ 123061 h 767748"/>
                  <a:gd name="connsiteX33" fmla="*/ 173084 w 507820"/>
                  <a:gd name="connsiteY33" fmla="*/ 3318 h 767748"/>
                  <a:gd name="connsiteX34" fmla="*/ 110491 w 507820"/>
                  <a:gd name="connsiteY34" fmla="*/ 35975 h 767748"/>
                  <a:gd name="connsiteX35" fmla="*/ 124098 w 507820"/>
                  <a:gd name="connsiteY35" fmla="*/ 63189 h 767748"/>
                  <a:gd name="connsiteX0" fmla="*/ 511654 w 511654"/>
                  <a:gd name="connsiteY0" fmla="*/ 721124 h 767097"/>
                  <a:gd name="connsiteX1" fmla="*/ 451782 w 511654"/>
                  <a:gd name="connsiteY1" fmla="*/ 732010 h 767097"/>
                  <a:gd name="connsiteX2" fmla="*/ 465389 w 511654"/>
                  <a:gd name="connsiteY2" fmla="*/ 764667 h 767097"/>
                  <a:gd name="connsiteX3" fmla="*/ 473554 w 511654"/>
                  <a:gd name="connsiteY3" fmla="*/ 658531 h 767097"/>
                  <a:gd name="connsiteX4" fmla="*/ 416404 w 511654"/>
                  <a:gd name="connsiteY4" fmla="*/ 666696 h 767097"/>
                  <a:gd name="connsiteX5" fmla="*/ 435454 w 511654"/>
                  <a:gd name="connsiteY5" fmla="*/ 688467 h 767097"/>
                  <a:gd name="connsiteX6" fmla="*/ 454504 w 511654"/>
                  <a:gd name="connsiteY6" fmla="*/ 601381 h 767097"/>
                  <a:gd name="connsiteX7" fmla="*/ 375582 w 511654"/>
                  <a:gd name="connsiteY7" fmla="*/ 604103 h 767097"/>
                  <a:gd name="connsiteX8" fmla="*/ 394632 w 511654"/>
                  <a:gd name="connsiteY8" fmla="*/ 631317 h 767097"/>
                  <a:gd name="connsiteX9" fmla="*/ 410961 w 511654"/>
                  <a:gd name="connsiteY9" fmla="*/ 527903 h 767097"/>
                  <a:gd name="connsiteX10" fmla="*/ 348368 w 511654"/>
                  <a:gd name="connsiteY10" fmla="*/ 533346 h 767097"/>
                  <a:gd name="connsiteX11" fmla="*/ 370139 w 511654"/>
                  <a:gd name="connsiteY11" fmla="*/ 557838 h 767097"/>
                  <a:gd name="connsiteX12" fmla="*/ 391911 w 511654"/>
                  <a:gd name="connsiteY12" fmla="*/ 468031 h 767097"/>
                  <a:gd name="connsiteX13" fmla="*/ 332039 w 511654"/>
                  <a:gd name="connsiteY13" fmla="*/ 476196 h 767097"/>
                  <a:gd name="connsiteX14" fmla="*/ 356532 w 511654"/>
                  <a:gd name="connsiteY14" fmla="*/ 497967 h 767097"/>
                  <a:gd name="connsiteX15" fmla="*/ 361975 w 511654"/>
                  <a:gd name="connsiteY15" fmla="*/ 402717 h 767097"/>
                  <a:gd name="connsiteX16" fmla="*/ 299382 w 511654"/>
                  <a:gd name="connsiteY16" fmla="*/ 419046 h 767097"/>
                  <a:gd name="connsiteX17" fmla="*/ 315711 w 511654"/>
                  <a:gd name="connsiteY17" fmla="*/ 443538 h 767097"/>
                  <a:gd name="connsiteX18" fmla="*/ 318432 w 511654"/>
                  <a:gd name="connsiteY18" fmla="*/ 315631 h 767097"/>
                  <a:gd name="connsiteX19" fmla="*/ 269446 w 511654"/>
                  <a:gd name="connsiteY19" fmla="*/ 380946 h 767097"/>
                  <a:gd name="connsiteX20" fmla="*/ 296661 w 511654"/>
                  <a:gd name="connsiteY20" fmla="*/ 378224 h 767097"/>
                  <a:gd name="connsiteX21" fmla="*/ 285775 w 511654"/>
                  <a:gd name="connsiteY21" fmla="*/ 261203 h 767097"/>
                  <a:gd name="connsiteX22" fmla="*/ 228625 w 511654"/>
                  <a:gd name="connsiteY22" fmla="*/ 282974 h 767097"/>
                  <a:gd name="connsiteX23" fmla="*/ 258561 w 511654"/>
                  <a:gd name="connsiteY23" fmla="*/ 326517 h 767097"/>
                  <a:gd name="connsiteX24" fmla="*/ 264004 w 511654"/>
                  <a:gd name="connsiteY24" fmla="*/ 195888 h 767097"/>
                  <a:gd name="connsiteX25" fmla="*/ 204132 w 511654"/>
                  <a:gd name="connsiteY25" fmla="*/ 209496 h 767097"/>
                  <a:gd name="connsiteX26" fmla="*/ 228625 w 511654"/>
                  <a:gd name="connsiteY26" fmla="*/ 253038 h 767097"/>
                  <a:gd name="connsiteX27" fmla="*/ 231346 w 511654"/>
                  <a:gd name="connsiteY27" fmla="*/ 136017 h 767097"/>
                  <a:gd name="connsiteX28" fmla="*/ 182361 w 511654"/>
                  <a:gd name="connsiteY28" fmla="*/ 160510 h 767097"/>
                  <a:gd name="connsiteX29" fmla="*/ 198689 w 511654"/>
                  <a:gd name="connsiteY29" fmla="*/ 201331 h 767097"/>
                  <a:gd name="connsiteX30" fmla="*/ 198689 w 511654"/>
                  <a:gd name="connsiteY30" fmla="*/ 62538 h 767097"/>
                  <a:gd name="connsiteX31" fmla="*/ 136096 w 511654"/>
                  <a:gd name="connsiteY31" fmla="*/ 78867 h 767097"/>
                  <a:gd name="connsiteX32" fmla="*/ 160589 w 511654"/>
                  <a:gd name="connsiteY32" fmla="*/ 122410 h 767097"/>
                  <a:gd name="connsiteX33" fmla="*/ 176918 w 511654"/>
                  <a:gd name="connsiteY33" fmla="*/ 2667 h 767097"/>
                  <a:gd name="connsiteX34" fmla="*/ 101146 w 511654"/>
                  <a:gd name="connsiteY34" fmla="*/ 41099 h 767097"/>
                  <a:gd name="connsiteX35" fmla="*/ 127932 w 511654"/>
                  <a:gd name="connsiteY35" fmla="*/ 62538 h 767097"/>
                  <a:gd name="connsiteX0" fmla="*/ 540435 w 540435"/>
                  <a:gd name="connsiteY0" fmla="*/ 819550 h 865523"/>
                  <a:gd name="connsiteX1" fmla="*/ 480563 w 540435"/>
                  <a:gd name="connsiteY1" fmla="*/ 830436 h 865523"/>
                  <a:gd name="connsiteX2" fmla="*/ 494170 w 540435"/>
                  <a:gd name="connsiteY2" fmla="*/ 863093 h 865523"/>
                  <a:gd name="connsiteX3" fmla="*/ 502335 w 540435"/>
                  <a:gd name="connsiteY3" fmla="*/ 756957 h 865523"/>
                  <a:gd name="connsiteX4" fmla="*/ 445185 w 540435"/>
                  <a:gd name="connsiteY4" fmla="*/ 765122 h 865523"/>
                  <a:gd name="connsiteX5" fmla="*/ 464235 w 540435"/>
                  <a:gd name="connsiteY5" fmla="*/ 786893 h 865523"/>
                  <a:gd name="connsiteX6" fmla="*/ 483285 w 540435"/>
                  <a:gd name="connsiteY6" fmla="*/ 699807 h 865523"/>
                  <a:gd name="connsiteX7" fmla="*/ 404363 w 540435"/>
                  <a:gd name="connsiteY7" fmla="*/ 702529 h 865523"/>
                  <a:gd name="connsiteX8" fmla="*/ 423413 w 540435"/>
                  <a:gd name="connsiteY8" fmla="*/ 729743 h 865523"/>
                  <a:gd name="connsiteX9" fmla="*/ 439742 w 540435"/>
                  <a:gd name="connsiteY9" fmla="*/ 626329 h 865523"/>
                  <a:gd name="connsiteX10" fmla="*/ 377149 w 540435"/>
                  <a:gd name="connsiteY10" fmla="*/ 631772 h 865523"/>
                  <a:gd name="connsiteX11" fmla="*/ 398920 w 540435"/>
                  <a:gd name="connsiteY11" fmla="*/ 656264 h 865523"/>
                  <a:gd name="connsiteX12" fmla="*/ 420692 w 540435"/>
                  <a:gd name="connsiteY12" fmla="*/ 566457 h 865523"/>
                  <a:gd name="connsiteX13" fmla="*/ 360820 w 540435"/>
                  <a:gd name="connsiteY13" fmla="*/ 574622 h 865523"/>
                  <a:gd name="connsiteX14" fmla="*/ 385313 w 540435"/>
                  <a:gd name="connsiteY14" fmla="*/ 596393 h 865523"/>
                  <a:gd name="connsiteX15" fmla="*/ 390756 w 540435"/>
                  <a:gd name="connsiteY15" fmla="*/ 501143 h 865523"/>
                  <a:gd name="connsiteX16" fmla="*/ 328163 w 540435"/>
                  <a:gd name="connsiteY16" fmla="*/ 517472 h 865523"/>
                  <a:gd name="connsiteX17" fmla="*/ 344492 w 540435"/>
                  <a:gd name="connsiteY17" fmla="*/ 541964 h 865523"/>
                  <a:gd name="connsiteX18" fmla="*/ 347213 w 540435"/>
                  <a:gd name="connsiteY18" fmla="*/ 414057 h 865523"/>
                  <a:gd name="connsiteX19" fmla="*/ 298227 w 540435"/>
                  <a:gd name="connsiteY19" fmla="*/ 479372 h 865523"/>
                  <a:gd name="connsiteX20" fmla="*/ 325442 w 540435"/>
                  <a:gd name="connsiteY20" fmla="*/ 476650 h 865523"/>
                  <a:gd name="connsiteX21" fmla="*/ 314556 w 540435"/>
                  <a:gd name="connsiteY21" fmla="*/ 359629 h 865523"/>
                  <a:gd name="connsiteX22" fmla="*/ 257406 w 540435"/>
                  <a:gd name="connsiteY22" fmla="*/ 381400 h 865523"/>
                  <a:gd name="connsiteX23" fmla="*/ 287342 w 540435"/>
                  <a:gd name="connsiteY23" fmla="*/ 424943 h 865523"/>
                  <a:gd name="connsiteX24" fmla="*/ 292785 w 540435"/>
                  <a:gd name="connsiteY24" fmla="*/ 294314 h 865523"/>
                  <a:gd name="connsiteX25" fmla="*/ 232913 w 540435"/>
                  <a:gd name="connsiteY25" fmla="*/ 307922 h 865523"/>
                  <a:gd name="connsiteX26" fmla="*/ 257406 w 540435"/>
                  <a:gd name="connsiteY26" fmla="*/ 351464 h 865523"/>
                  <a:gd name="connsiteX27" fmla="*/ 260127 w 540435"/>
                  <a:gd name="connsiteY27" fmla="*/ 234443 h 865523"/>
                  <a:gd name="connsiteX28" fmla="*/ 211142 w 540435"/>
                  <a:gd name="connsiteY28" fmla="*/ 258936 h 865523"/>
                  <a:gd name="connsiteX29" fmla="*/ 227470 w 540435"/>
                  <a:gd name="connsiteY29" fmla="*/ 299757 h 865523"/>
                  <a:gd name="connsiteX30" fmla="*/ 227470 w 540435"/>
                  <a:gd name="connsiteY30" fmla="*/ 160964 h 865523"/>
                  <a:gd name="connsiteX31" fmla="*/ 164877 w 540435"/>
                  <a:gd name="connsiteY31" fmla="*/ 177293 h 865523"/>
                  <a:gd name="connsiteX32" fmla="*/ 189370 w 540435"/>
                  <a:gd name="connsiteY32" fmla="*/ 220836 h 865523"/>
                  <a:gd name="connsiteX33" fmla="*/ 205699 w 540435"/>
                  <a:gd name="connsiteY33" fmla="*/ 101093 h 865523"/>
                  <a:gd name="connsiteX34" fmla="*/ 50852 w 540435"/>
                  <a:gd name="connsiteY34" fmla="*/ 922 h 865523"/>
                  <a:gd name="connsiteX35" fmla="*/ 156713 w 540435"/>
                  <a:gd name="connsiteY35" fmla="*/ 160964 h 865523"/>
                  <a:gd name="connsiteX0" fmla="*/ 442138 w 532577"/>
                  <a:gd name="connsiteY0" fmla="*/ 946081 h 992054"/>
                  <a:gd name="connsiteX1" fmla="*/ 382266 w 532577"/>
                  <a:gd name="connsiteY1" fmla="*/ 956967 h 992054"/>
                  <a:gd name="connsiteX2" fmla="*/ 395873 w 532577"/>
                  <a:gd name="connsiteY2" fmla="*/ 989624 h 992054"/>
                  <a:gd name="connsiteX3" fmla="*/ 404038 w 532577"/>
                  <a:gd name="connsiteY3" fmla="*/ 883488 h 992054"/>
                  <a:gd name="connsiteX4" fmla="*/ 346888 w 532577"/>
                  <a:gd name="connsiteY4" fmla="*/ 891653 h 992054"/>
                  <a:gd name="connsiteX5" fmla="*/ 365938 w 532577"/>
                  <a:gd name="connsiteY5" fmla="*/ 913424 h 992054"/>
                  <a:gd name="connsiteX6" fmla="*/ 384988 w 532577"/>
                  <a:gd name="connsiteY6" fmla="*/ 826338 h 992054"/>
                  <a:gd name="connsiteX7" fmla="*/ 306066 w 532577"/>
                  <a:gd name="connsiteY7" fmla="*/ 829060 h 992054"/>
                  <a:gd name="connsiteX8" fmla="*/ 325116 w 532577"/>
                  <a:gd name="connsiteY8" fmla="*/ 856274 h 992054"/>
                  <a:gd name="connsiteX9" fmla="*/ 341445 w 532577"/>
                  <a:gd name="connsiteY9" fmla="*/ 752860 h 992054"/>
                  <a:gd name="connsiteX10" fmla="*/ 278852 w 532577"/>
                  <a:gd name="connsiteY10" fmla="*/ 758303 h 992054"/>
                  <a:gd name="connsiteX11" fmla="*/ 300623 w 532577"/>
                  <a:gd name="connsiteY11" fmla="*/ 782795 h 992054"/>
                  <a:gd name="connsiteX12" fmla="*/ 322395 w 532577"/>
                  <a:gd name="connsiteY12" fmla="*/ 692988 h 992054"/>
                  <a:gd name="connsiteX13" fmla="*/ 262523 w 532577"/>
                  <a:gd name="connsiteY13" fmla="*/ 701153 h 992054"/>
                  <a:gd name="connsiteX14" fmla="*/ 287016 w 532577"/>
                  <a:gd name="connsiteY14" fmla="*/ 722924 h 992054"/>
                  <a:gd name="connsiteX15" fmla="*/ 292459 w 532577"/>
                  <a:gd name="connsiteY15" fmla="*/ 627674 h 992054"/>
                  <a:gd name="connsiteX16" fmla="*/ 229866 w 532577"/>
                  <a:gd name="connsiteY16" fmla="*/ 644003 h 992054"/>
                  <a:gd name="connsiteX17" fmla="*/ 246195 w 532577"/>
                  <a:gd name="connsiteY17" fmla="*/ 668495 h 992054"/>
                  <a:gd name="connsiteX18" fmla="*/ 248916 w 532577"/>
                  <a:gd name="connsiteY18" fmla="*/ 540588 h 992054"/>
                  <a:gd name="connsiteX19" fmla="*/ 199930 w 532577"/>
                  <a:gd name="connsiteY19" fmla="*/ 605903 h 992054"/>
                  <a:gd name="connsiteX20" fmla="*/ 227145 w 532577"/>
                  <a:gd name="connsiteY20" fmla="*/ 603181 h 992054"/>
                  <a:gd name="connsiteX21" fmla="*/ 216259 w 532577"/>
                  <a:gd name="connsiteY21" fmla="*/ 486160 h 992054"/>
                  <a:gd name="connsiteX22" fmla="*/ 159109 w 532577"/>
                  <a:gd name="connsiteY22" fmla="*/ 507931 h 992054"/>
                  <a:gd name="connsiteX23" fmla="*/ 189045 w 532577"/>
                  <a:gd name="connsiteY23" fmla="*/ 551474 h 992054"/>
                  <a:gd name="connsiteX24" fmla="*/ 194488 w 532577"/>
                  <a:gd name="connsiteY24" fmla="*/ 420845 h 992054"/>
                  <a:gd name="connsiteX25" fmla="*/ 134616 w 532577"/>
                  <a:gd name="connsiteY25" fmla="*/ 434453 h 992054"/>
                  <a:gd name="connsiteX26" fmla="*/ 159109 w 532577"/>
                  <a:gd name="connsiteY26" fmla="*/ 477995 h 992054"/>
                  <a:gd name="connsiteX27" fmla="*/ 161830 w 532577"/>
                  <a:gd name="connsiteY27" fmla="*/ 360974 h 992054"/>
                  <a:gd name="connsiteX28" fmla="*/ 112845 w 532577"/>
                  <a:gd name="connsiteY28" fmla="*/ 385467 h 992054"/>
                  <a:gd name="connsiteX29" fmla="*/ 129173 w 532577"/>
                  <a:gd name="connsiteY29" fmla="*/ 426288 h 992054"/>
                  <a:gd name="connsiteX30" fmla="*/ 129173 w 532577"/>
                  <a:gd name="connsiteY30" fmla="*/ 287495 h 992054"/>
                  <a:gd name="connsiteX31" fmla="*/ 66580 w 532577"/>
                  <a:gd name="connsiteY31" fmla="*/ 303824 h 992054"/>
                  <a:gd name="connsiteX32" fmla="*/ 91073 w 532577"/>
                  <a:gd name="connsiteY32" fmla="*/ 347367 h 992054"/>
                  <a:gd name="connsiteX33" fmla="*/ 107402 w 532577"/>
                  <a:gd name="connsiteY33" fmla="*/ 227624 h 992054"/>
                  <a:gd name="connsiteX34" fmla="*/ 532441 w 532577"/>
                  <a:gd name="connsiteY34" fmla="*/ 400 h 992054"/>
                  <a:gd name="connsiteX35" fmla="*/ 58416 w 532577"/>
                  <a:gd name="connsiteY35" fmla="*/ 287495 h 992054"/>
                  <a:gd name="connsiteX0" fmla="*/ 435109 w 537593"/>
                  <a:gd name="connsiteY0" fmla="*/ 1010435 h 1056408"/>
                  <a:gd name="connsiteX1" fmla="*/ 375237 w 537593"/>
                  <a:gd name="connsiteY1" fmla="*/ 1021321 h 1056408"/>
                  <a:gd name="connsiteX2" fmla="*/ 388844 w 537593"/>
                  <a:gd name="connsiteY2" fmla="*/ 1053978 h 1056408"/>
                  <a:gd name="connsiteX3" fmla="*/ 397009 w 537593"/>
                  <a:gd name="connsiteY3" fmla="*/ 947842 h 1056408"/>
                  <a:gd name="connsiteX4" fmla="*/ 339859 w 537593"/>
                  <a:gd name="connsiteY4" fmla="*/ 956007 h 1056408"/>
                  <a:gd name="connsiteX5" fmla="*/ 358909 w 537593"/>
                  <a:gd name="connsiteY5" fmla="*/ 977778 h 1056408"/>
                  <a:gd name="connsiteX6" fmla="*/ 377959 w 537593"/>
                  <a:gd name="connsiteY6" fmla="*/ 890692 h 1056408"/>
                  <a:gd name="connsiteX7" fmla="*/ 299037 w 537593"/>
                  <a:gd name="connsiteY7" fmla="*/ 893414 h 1056408"/>
                  <a:gd name="connsiteX8" fmla="*/ 318087 w 537593"/>
                  <a:gd name="connsiteY8" fmla="*/ 920628 h 1056408"/>
                  <a:gd name="connsiteX9" fmla="*/ 334416 w 537593"/>
                  <a:gd name="connsiteY9" fmla="*/ 817214 h 1056408"/>
                  <a:gd name="connsiteX10" fmla="*/ 271823 w 537593"/>
                  <a:gd name="connsiteY10" fmla="*/ 822657 h 1056408"/>
                  <a:gd name="connsiteX11" fmla="*/ 293594 w 537593"/>
                  <a:gd name="connsiteY11" fmla="*/ 847149 h 1056408"/>
                  <a:gd name="connsiteX12" fmla="*/ 315366 w 537593"/>
                  <a:gd name="connsiteY12" fmla="*/ 757342 h 1056408"/>
                  <a:gd name="connsiteX13" fmla="*/ 255494 w 537593"/>
                  <a:gd name="connsiteY13" fmla="*/ 765507 h 1056408"/>
                  <a:gd name="connsiteX14" fmla="*/ 279987 w 537593"/>
                  <a:gd name="connsiteY14" fmla="*/ 787278 h 1056408"/>
                  <a:gd name="connsiteX15" fmla="*/ 285430 w 537593"/>
                  <a:gd name="connsiteY15" fmla="*/ 692028 h 1056408"/>
                  <a:gd name="connsiteX16" fmla="*/ 222837 w 537593"/>
                  <a:gd name="connsiteY16" fmla="*/ 708357 h 1056408"/>
                  <a:gd name="connsiteX17" fmla="*/ 239166 w 537593"/>
                  <a:gd name="connsiteY17" fmla="*/ 732849 h 1056408"/>
                  <a:gd name="connsiteX18" fmla="*/ 241887 w 537593"/>
                  <a:gd name="connsiteY18" fmla="*/ 604942 h 1056408"/>
                  <a:gd name="connsiteX19" fmla="*/ 192901 w 537593"/>
                  <a:gd name="connsiteY19" fmla="*/ 670257 h 1056408"/>
                  <a:gd name="connsiteX20" fmla="*/ 220116 w 537593"/>
                  <a:gd name="connsiteY20" fmla="*/ 667535 h 1056408"/>
                  <a:gd name="connsiteX21" fmla="*/ 209230 w 537593"/>
                  <a:gd name="connsiteY21" fmla="*/ 550514 h 1056408"/>
                  <a:gd name="connsiteX22" fmla="*/ 152080 w 537593"/>
                  <a:gd name="connsiteY22" fmla="*/ 572285 h 1056408"/>
                  <a:gd name="connsiteX23" fmla="*/ 182016 w 537593"/>
                  <a:gd name="connsiteY23" fmla="*/ 615828 h 1056408"/>
                  <a:gd name="connsiteX24" fmla="*/ 187459 w 537593"/>
                  <a:gd name="connsiteY24" fmla="*/ 485199 h 1056408"/>
                  <a:gd name="connsiteX25" fmla="*/ 127587 w 537593"/>
                  <a:gd name="connsiteY25" fmla="*/ 498807 h 1056408"/>
                  <a:gd name="connsiteX26" fmla="*/ 152080 w 537593"/>
                  <a:gd name="connsiteY26" fmla="*/ 542349 h 1056408"/>
                  <a:gd name="connsiteX27" fmla="*/ 154801 w 537593"/>
                  <a:gd name="connsiteY27" fmla="*/ 425328 h 1056408"/>
                  <a:gd name="connsiteX28" fmla="*/ 105816 w 537593"/>
                  <a:gd name="connsiteY28" fmla="*/ 449821 h 1056408"/>
                  <a:gd name="connsiteX29" fmla="*/ 122144 w 537593"/>
                  <a:gd name="connsiteY29" fmla="*/ 490642 h 1056408"/>
                  <a:gd name="connsiteX30" fmla="*/ 122144 w 537593"/>
                  <a:gd name="connsiteY30" fmla="*/ 351849 h 1056408"/>
                  <a:gd name="connsiteX31" fmla="*/ 59551 w 537593"/>
                  <a:gd name="connsiteY31" fmla="*/ 368178 h 1056408"/>
                  <a:gd name="connsiteX32" fmla="*/ 84044 w 537593"/>
                  <a:gd name="connsiteY32" fmla="*/ 411721 h 1056408"/>
                  <a:gd name="connsiteX33" fmla="*/ 100373 w 537593"/>
                  <a:gd name="connsiteY33" fmla="*/ 291978 h 1056408"/>
                  <a:gd name="connsiteX34" fmla="*/ 525412 w 537593"/>
                  <a:gd name="connsiteY34" fmla="*/ 64754 h 1056408"/>
                  <a:gd name="connsiteX35" fmla="*/ 51387 w 537593"/>
                  <a:gd name="connsiteY35" fmla="*/ 351849 h 1056408"/>
                  <a:gd name="connsiteX0" fmla="*/ 486676 w 486676"/>
                  <a:gd name="connsiteY0" fmla="*/ 798645 h 844618"/>
                  <a:gd name="connsiteX1" fmla="*/ 426804 w 486676"/>
                  <a:gd name="connsiteY1" fmla="*/ 809531 h 844618"/>
                  <a:gd name="connsiteX2" fmla="*/ 440411 w 486676"/>
                  <a:gd name="connsiteY2" fmla="*/ 842188 h 844618"/>
                  <a:gd name="connsiteX3" fmla="*/ 448576 w 486676"/>
                  <a:gd name="connsiteY3" fmla="*/ 736052 h 844618"/>
                  <a:gd name="connsiteX4" fmla="*/ 391426 w 486676"/>
                  <a:gd name="connsiteY4" fmla="*/ 744217 h 844618"/>
                  <a:gd name="connsiteX5" fmla="*/ 410476 w 486676"/>
                  <a:gd name="connsiteY5" fmla="*/ 765988 h 844618"/>
                  <a:gd name="connsiteX6" fmla="*/ 429526 w 486676"/>
                  <a:gd name="connsiteY6" fmla="*/ 678902 h 844618"/>
                  <a:gd name="connsiteX7" fmla="*/ 350604 w 486676"/>
                  <a:gd name="connsiteY7" fmla="*/ 681624 h 844618"/>
                  <a:gd name="connsiteX8" fmla="*/ 369654 w 486676"/>
                  <a:gd name="connsiteY8" fmla="*/ 708838 h 844618"/>
                  <a:gd name="connsiteX9" fmla="*/ 385983 w 486676"/>
                  <a:gd name="connsiteY9" fmla="*/ 605424 h 844618"/>
                  <a:gd name="connsiteX10" fmla="*/ 323390 w 486676"/>
                  <a:gd name="connsiteY10" fmla="*/ 610867 h 844618"/>
                  <a:gd name="connsiteX11" fmla="*/ 345161 w 486676"/>
                  <a:gd name="connsiteY11" fmla="*/ 635359 h 844618"/>
                  <a:gd name="connsiteX12" fmla="*/ 366933 w 486676"/>
                  <a:gd name="connsiteY12" fmla="*/ 545552 h 844618"/>
                  <a:gd name="connsiteX13" fmla="*/ 307061 w 486676"/>
                  <a:gd name="connsiteY13" fmla="*/ 553717 h 844618"/>
                  <a:gd name="connsiteX14" fmla="*/ 331554 w 486676"/>
                  <a:gd name="connsiteY14" fmla="*/ 575488 h 844618"/>
                  <a:gd name="connsiteX15" fmla="*/ 336997 w 486676"/>
                  <a:gd name="connsiteY15" fmla="*/ 480238 h 844618"/>
                  <a:gd name="connsiteX16" fmla="*/ 274404 w 486676"/>
                  <a:gd name="connsiteY16" fmla="*/ 496567 h 844618"/>
                  <a:gd name="connsiteX17" fmla="*/ 290733 w 486676"/>
                  <a:gd name="connsiteY17" fmla="*/ 521059 h 844618"/>
                  <a:gd name="connsiteX18" fmla="*/ 293454 w 486676"/>
                  <a:gd name="connsiteY18" fmla="*/ 393152 h 844618"/>
                  <a:gd name="connsiteX19" fmla="*/ 244468 w 486676"/>
                  <a:gd name="connsiteY19" fmla="*/ 458467 h 844618"/>
                  <a:gd name="connsiteX20" fmla="*/ 271683 w 486676"/>
                  <a:gd name="connsiteY20" fmla="*/ 455745 h 844618"/>
                  <a:gd name="connsiteX21" fmla="*/ 260797 w 486676"/>
                  <a:gd name="connsiteY21" fmla="*/ 338724 h 844618"/>
                  <a:gd name="connsiteX22" fmla="*/ 203647 w 486676"/>
                  <a:gd name="connsiteY22" fmla="*/ 360495 h 844618"/>
                  <a:gd name="connsiteX23" fmla="*/ 233583 w 486676"/>
                  <a:gd name="connsiteY23" fmla="*/ 404038 h 844618"/>
                  <a:gd name="connsiteX24" fmla="*/ 239026 w 486676"/>
                  <a:gd name="connsiteY24" fmla="*/ 273409 h 844618"/>
                  <a:gd name="connsiteX25" fmla="*/ 179154 w 486676"/>
                  <a:gd name="connsiteY25" fmla="*/ 287017 h 844618"/>
                  <a:gd name="connsiteX26" fmla="*/ 203647 w 486676"/>
                  <a:gd name="connsiteY26" fmla="*/ 330559 h 844618"/>
                  <a:gd name="connsiteX27" fmla="*/ 206368 w 486676"/>
                  <a:gd name="connsiteY27" fmla="*/ 213538 h 844618"/>
                  <a:gd name="connsiteX28" fmla="*/ 157383 w 486676"/>
                  <a:gd name="connsiteY28" fmla="*/ 238031 h 844618"/>
                  <a:gd name="connsiteX29" fmla="*/ 173711 w 486676"/>
                  <a:gd name="connsiteY29" fmla="*/ 278852 h 844618"/>
                  <a:gd name="connsiteX30" fmla="*/ 173711 w 486676"/>
                  <a:gd name="connsiteY30" fmla="*/ 140059 h 844618"/>
                  <a:gd name="connsiteX31" fmla="*/ 111118 w 486676"/>
                  <a:gd name="connsiteY31" fmla="*/ 156388 h 844618"/>
                  <a:gd name="connsiteX32" fmla="*/ 135611 w 486676"/>
                  <a:gd name="connsiteY32" fmla="*/ 199931 h 844618"/>
                  <a:gd name="connsiteX33" fmla="*/ 151940 w 486676"/>
                  <a:gd name="connsiteY33" fmla="*/ 80188 h 844618"/>
                  <a:gd name="connsiteX34" fmla="*/ 62988 w 486676"/>
                  <a:gd name="connsiteY34" fmla="*/ 107070 h 844618"/>
                  <a:gd name="connsiteX35" fmla="*/ 102954 w 486676"/>
                  <a:gd name="connsiteY35" fmla="*/ 140059 h 844618"/>
                  <a:gd name="connsiteX0" fmla="*/ 383722 w 383722"/>
                  <a:gd name="connsiteY0" fmla="*/ 719617 h 765590"/>
                  <a:gd name="connsiteX1" fmla="*/ 323850 w 383722"/>
                  <a:gd name="connsiteY1" fmla="*/ 730503 h 765590"/>
                  <a:gd name="connsiteX2" fmla="*/ 337457 w 383722"/>
                  <a:gd name="connsiteY2" fmla="*/ 763160 h 765590"/>
                  <a:gd name="connsiteX3" fmla="*/ 345622 w 383722"/>
                  <a:gd name="connsiteY3" fmla="*/ 657024 h 765590"/>
                  <a:gd name="connsiteX4" fmla="*/ 288472 w 383722"/>
                  <a:gd name="connsiteY4" fmla="*/ 665189 h 765590"/>
                  <a:gd name="connsiteX5" fmla="*/ 307522 w 383722"/>
                  <a:gd name="connsiteY5" fmla="*/ 686960 h 765590"/>
                  <a:gd name="connsiteX6" fmla="*/ 326572 w 383722"/>
                  <a:gd name="connsiteY6" fmla="*/ 599874 h 765590"/>
                  <a:gd name="connsiteX7" fmla="*/ 247650 w 383722"/>
                  <a:gd name="connsiteY7" fmla="*/ 602596 h 765590"/>
                  <a:gd name="connsiteX8" fmla="*/ 266700 w 383722"/>
                  <a:gd name="connsiteY8" fmla="*/ 629810 h 765590"/>
                  <a:gd name="connsiteX9" fmla="*/ 283029 w 383722"/>
                  <a:gd name="connsiteY9" fmla="*/ 526396 h 765590"/>
                  <a:gd name="connsiteX10" fmla="*/ 220436 w 383722"/>
                  <a:gd name="connsiteY10" fmla="*/ 531839 h 765590"/>
                  <a:gd name="connsiteX11" fmla="*/ 242207 w 383722"/>
                  <a:gd name="connsiteY11" fmla="*/ 556331 h 765590"/>
                  <a:gd name="connsiteX12" fmla="*/ 263979 w 383722"/>
                  <a:gd name="connsiteY12" fmla="*/ 466524 h 765590"/>
                  <a:gd name="connsiteX13" fmla="*/ 204107 w 383722"/>
                  <a:gd name="connsiteY13" fmla="*/ 474689 h 765590"/>
                  <a:gd name="connsiteX14" fmla="*/ 228600 w 383722"/>
                  <a:gd name="connsiteY14" fmla="*/ 496460 h 765590"/>
                  <a:gd name="connsiteX15" fmla="*/ 234043 w 383722"/>
                  <a:gd name="connsiteY15" fmla="*/ 401210 h 765590"/>
                  <a:gd name="connsiteX16" fmla="*/ 171450 w 383722"/>
                  <a:gd name="connsiteY16" fmla="*/ 417539 h 765590"/>
                  <a:gd name="connsiteX17" fmla="*/ 187779 w 383722"/>
                  <a:gd name="connsiteY17" fmla="*/ 442031 h 765590"/>
                  <a:gd name="connsiteX18" fmla="*/ 190500 w 383722"/>
                  <a:gd name="connsiteY18" fmla="*/ 314124 h 765590"/>
                  <a:gd name="connsiteX19" fmla="*/ 141514 w 383722"/>
                  <a:gd name="connsiteY19" fmla="*/ 379439 h 765590"/>
                  <a:gd name="connsiteX20" fmla="*/ 168729 w 383722"/>
                  <a:gd name="connsiteY20" fmla="*/ 376717 h 765590"/>
                  <a:gd name="connsiteX21" fmla="*/ 157843 w 383722"/>
                  <a:gd name="connsiteY21" fmla="*/ 259696 h 765590"/>
                  <a:gd name="connsiteX22" fmla="*/ 100693 w 383722"/>
                  <a:gd name="connsiteY22" fmla="*/ 281467 h 765590"/>
                  <a:gd name="connsiteX23" fmla="*/ 130629 w 383722"/>
                  <a:gd name="connsiteY23" fmla="*/ 325010 h 765590"/>
                  <a:gd name="connsiteX24" fmla="*/ 136072 w 383722"/>
                  <a:gd name="connsiteY24" fmla="*/ 194381 h 765590"/>
                  <a:gd name="connsiteX25" fmla="*/ 76200 w 383722"/>
                  <a:gd name="connsiteY25" fmla="*/ 207989 h 765590"/>
                  <a:gd name="connsiteX26" fmla="*/ 100693 w 383722"/>
                  <a:gd name="connsiteY26" fmla="*/ 251531 h 765590"/>
                  <a:gd name="connsiteX27" fmla="*/ 103414 w 383722"/>
                  <a:gd name="connsiteY27" fmla="*/ 134510 h 765590"/>
                  <a:gd name="connsiteX28" fmla="*/ 54429 w 383722"/>
                  <a:gd name="connsiteY28" fmla="*/ 159003 h 765590"/>
                  <a:gd name="connsiteX29" fmla="*/ 70757 w 383722"/>
                  <a:gd name="connsiteY29" fmla="*/ 199824 h 765590"/>
                  <a:gd name="connsiteX30" fmla="*/ 70757 w 383722"/>
                  <a:gd name="connsiteY30" fmla="*/ 61031 h 765590"/>
                  <a:gd name="connsiteX31" fmla="*/ 8164 w 383722"/>
                  <a:gd name="connsiteY31" fmla="*/ 77360 h 765590"/>
                  <a:gd name="connsiteX32" fmla="*/ 32657 w 383722"/>
                  <a:gd name="connsiteY32" fmla="*/ 120903 h 765590"/>
                  <a:gd name="connsiteX33" fmla="*/ 48986 w 383722"/>
                  <a:gd name="connsiteY33" fmla="*/ 1160 h 765590"/>
                  <a:gd name="connsiteX34" fmla="*/ 0 w 383722"/>
                  <a:gd name="connsiteY34" fmla="*/ 61031 h 7655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383722" h="765590">
                    <a:moveTo>
                      <a:pt x="383722" y="719617"/>
                    </a:moveTo>
                    <a:cubicBezTo>
                      <a:pt x="357641" y="721431"/>
                      <a:pt x="331561" y="723246"/>
                      <a:pt x="323850" y="730503"/>
                    </a:cubicBezTo>
                    <a:cubicBezTo>
                      <a:pt x="316139" y="737760"/>
                      <a:pt x="333828" y="775406"/>
                      <a:pt x="337457" y="763160"/>
                    </a:cubicBezTo>
                    <a:cubicBezTo>
                      <a:pt x="341086" y="750914"/>
                      <a:pt x="353786" y="673352"/>
                      <a:pt x="345622" y="657024"/>
                    </a:cubicBezTo>
                    <a:cubicBezTo>
                      <a:pt x="337458" y="640696"/>
                      <a:pt x="294822" y="660200"/>
                      <a:pt x="288472" y="665189"/>
                    </a:cubicBezTo>
                    <a:cubicBezTo>
                      <a:pt x="282122" y="670178"/>
                      <a:pt x="301172" y="697846"/>
                      <a:pt x="307522" y="686960"/>
                    </a:cubicBezTo>
                    <a:cubicBezTo>
                      <a:pt x="313872" y="676074"/>
                      <a:pt x="336551" y="613935"/>
                      <a:pt x="326572" y="599874"/>
                    </a:cubicBezTo>
                    <a:cubicBezTo>
                      <a:pt x="316593" y="585813"/>
                      <a:pt x="257629" y="597607"/>
                      <a:pt x="247650" y="602596"/>
                    </a:cubicBezTo>
                    <a:cubicBezTo>
                      <a:pt x="237671" y="607585"/>
                      <a:pt x="260804" y="642510"/>
                      <a:pt x="266700" y="629810"/>
                    </a:cubicBezTo>
                    <a:cubicBezTo>
                      <a:pt x="272596" y="617110"/>
                      <a:pt x="290740" y="542724"/>
                      <a:pt x="283029" y="526396"/>
                    </a:cubicBezTo>
                    <a:cubicBezTo>
                      <a:pt x="275318" y="510067"/>
                      <a:pt x="227240" y="526850"/>
                      <a:pt x="220436" y="531839"/>
                    </a:cubicBezTo>
                    <a:cubicBezTo>
                      <a:pt x="213632" y="536828"/>
                      <a:pt x="234950" y="567217"/>
                      <a:pt x="242207" y="556331"/>
                    </a:cubicBezTo>
                    <a:cubicBezTo>
                      <a:pt x="249464" y="545445"/>
                      <a:pt x="270329" y="480131"/>
                      <a:pt x="263979" y="466524"/>
                    </a:cubicBezTo>
                    <a:cubicBezTo>
                      <a:pt x="257629" y="452917"/>
                      <a:pt x="210003" y="469700"/>
                      <a:pt x="204107" y="474689"/>
                    </a:cubicBezTo>
                    <a:cubicBezTo>
                      <a:pt x="198211" y="479678"/>
                      <a:pt x="223611" y="508706"/>
                      <a:pt x="228600" y="496460"/>
                    </a:cubicBezTo>
                    <a:cubicBezTo>
                      <a:pt x="233589" y="484213"/>
                      <a:pt x="243568" y="414363"/>
                      <a:pt x="234043" y="401210"/>
                    </a:cubicBezTo>
                    <a:cubicBezTo>
                      <a:pt x="224518" y="388056"/>
                      <a:pt x="179161" y="410736"/>
                      <a:pt x="171450" y="417539"/>
                    </a:cubicBezTo>
                    <a:cubicBezTo>
                      <a:pt x="163739" y="424342"/>
                      <a:pt x="184604" y="459267"/>
                      <a:pt x="187779" y="442031"/>
                    </a:cubicBezTo>
                    <a:cubicBezTo>
                      <a:pt x="190954" y="424795"/>
                      <a:pt x="198211" y="324556"/>
                      <a:pt x="190500" y="314124"/>
                    </a:cubicBezTo>
                    <a:cubicBezTo>
                      <a:pt x="182789" y="303692"/>
                      <a:pt x="145142" y="369007"/>
                      <a:pt x="141514" y="379439"/>
                    </a:cubicBezTo>
                    <a:cubicBezTo>
                      <a:pt x="137885" y="389871"/>
                      <a:pt x="166008" y="396674"/>
                      <a:pt x="168729" y="376717"/>
                    </a:cubicBezTo>
                    <a:cubicBezTo>
                      <a:pt x="171450" y="356760"/>
                      <a:pt x="169182" y="275571"/>
                      <a:pt x="157843" y="259696"/>
                    </a:cubicBezTo>
                    <a:cubicBezTo>
                      <a:pt x="146504" y="243821"/>
                      <a:pt x="105229" y="270581"/>
                      <a:pt x="100693" y="281467"/>
                    </a:cubicBezTo>
                    <a:cubicBezTo>
                      <a:pt x="96157" y="292353"/>
                      <a:pt x="124732" y="339524"/>
                      <a:pt x="130629" y="325010"/>
                    </a:cubicBezTo>
                    <a:cubicBezTo>
                      <a:pt x="136525" y="310496"/>
                      <a:pt x="145143" y="213884"/>
                      <a:pt x="136072" y="194381"/>
                    </a:cubicBezTo>
                    <a:cubicBezTo>
                      <a:pt x="127001" y="174878"/>
                      <a:pt x="82096" y="198464"/>
                      <a:pt x="76200" y="207989"/>
                    </a:cubicBezTo>
                    <a:cubicBezTo>
                      <a:pt x="70303" y="217514"/>
                      <a:pt x="96157" y="263777"/>
                      <a:pt x="100693" y="251531"/>
                    </a:cubicBezTo>
                    <a:cubicBezTo>
                      <a:pt x="105229" y="239285"/>
                      <a:pt x="111125" y="149931"/>
                      <a:pt x="103414" y="134510"/>
                    </a:cubicBezTo>
                    <a:cubicBezTo>
                      <a:pt x="95703" y="119089"/>
                      <a:pt x="59872" y="148117"/>
                      <a:pt x="54429" y="159003"/>
                    </a:cubicBezTo>
                    <a:cubicBezTo>
                      <a:pt x="48986" y="169889"/>
                      <a:pt x="68036" y="216153"/>
                      <a:pt x="70757" y="199824"/>
                    </a:cubicBezTo>
                    <a:cubicBezTo>
                      <a:pt x="73478" y="183495"/>
                      <a:pt x="81189" y="81442"/>
                      <a:pt x="70757" y="61031"/>
                    </a:cubicBezTo>
                    <a:cubicBezTo>
                      <a:pt x="60325" y="40620"/>
                      <a:pt x="14514" y="67381"/>
                      <a:pt x="8164" y="77360"/>
                    </a:cubicBezTo>
                    <a:cubicBezTo>
                      <a:pt x="1814" y="87339"/>
                      <a:pt x="25853" y="133603"/>
                      <a:pt x="32657" y="120903"/>
                    </a:cubicBezTo>
                    <a:cubicBezTo>
                      <a:pt x="39461" y="108203"/>
                      <a:pt x="54429" y="11139"/>
                      <a:pt x="48986" y="1160"/>
                    </a:cubicBezTo>
                    <a:cubicBezTo>
                      <a:pt x="43543" y="-8819"/>
                      <a:pt x="10206" y="48558"/>
                      <a:pt x="0" y="61031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4" name="Oval 33"/>
              <p:cNvSpPr/>
              <p:nvPr/>
            </p:nvSpPr>
            <p:spPr>
              <a:xfrm flipV="1">
                <a:off x="4646947" y="3907745"/>
                <a:ext cx="94530" cy="93954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GB" sz="2800">
                  <a:solidFill>
                    <a:srgbClr val="FFFFFF"/>
                  </a:solidFill>
                  <a:latin typeface="Arial Narrow"/>
                  <a:cs typeface="Arial"/>
                </a:endParaRPr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 flipV="1">
              <a:off x="4300507" y="3879487"/>
              <a:ext cx="652748" cy="722122"/>
              <a:chOff x="3521547" y="3337335"/>
              <a:chExt cx="652748" cy="722122"/>
            </a:xfrm>
          </p:grpSpPr>
          <p:grpSp>
            <p:nvGrpSpPr>
              <p:cNvPr id="3" name="Group 2"/>
              <p:cNvGrpSpPr/>
              <p:nvPr/>
            </p:nvGrpSpPr>
            <p:grpSpPr>
              <a:xfrm>
                <a:off x="3521547" y="3337335"/>
                <a:ext cx="652748" cy="722122"/>
                <a:chOff x="3521547" y="3337335"/>
                <a:chExt cx="652748" cy="722122"/>
              </a:xfrm>
            </p:grpSpPr>
            <p:sp>
              <p:nvSpPr>
                <p:cNvPr id="14" name="Rectangle 24"/>
                <p:cNvSpPr/>
                <p:nvPr/>
              </p:nvSpPr>
              <p:spPr>
                <a:xfrm rot="12710364">
                  <a:off x="3521547" y="3337335"/>
                  <a:ext cx="652748" cy="679547"/>
                </a:xfrm>
                <a:custGeom>
                  <a:avLst/>
                  <a:gdLst>
                    <a:gd name="connsiteX0" fmla="*/ 0 w 169459"/>
                    <a:gd name="connsiteY0" fmla="*/ 0 h 2283724"/>
                    <a:gd name="connsiteX1" fmla="*/ 169459 w 169459"/>
                    <a:gd name="connsiteY1" fmla="*/ 0 h 2283724"/>
                    <a:gd name="connsiteX2" fmla="*/ 169459 w 169459"/>
                    <a:gd name="connsiteY2" fmla="*/ 2283724 h 2283724"/>
                    <a:gd name="connsiteX3" fmla="*/ 0 w 169459"/>
                    <a:gd name="connsiteY3" fmla="*/ 2283724 h 2283724"/>
                    <a:gd name="connsiteX4" fmla="*/ 0 w 169459"/>
                    <a:gd name="connsiteY4" fmla="*/ 0 h 2283724"/>
                    <a:gd name="connsiteX0" fmla="*/ 26209 w 195668"/>
                    <a:gd name="connsiteY0" fmla="*/ 0 h 2283724"/>
                    <a:gd name="connsiteX1" fmla="*/ 195668 w 195668"/>
                    <a:gd name="connsiteY1" fmla="*/ 0 h 2283724"/>
                    <a:gd name="connsiteX2" fmla="*/ 195668 w 195668"/>
                    <a:gd name="connsiteY2" fmla="*/ 2283724 h 2283724"/>
                    <a:gd name="connsiteX3" fmla="*/ 26209 w 195668"/>
                    <a:gd name="connsiteY3" fmla="*/ 2283724 h 2283724"/>
                    <a:gd name="connsiteX4" fmla="*/ 0 w 195668"/>
                    <a:gd name="connsiteY4" fmla="*/ 1078878 h 2283724"/>
                    <a:gd name="connsiteX5" fmla="*/ 26209 w 195668"/>
                    <a:gd name="connsiteY5" fmla="*/ 0 h 2283724"/>
                    <a:gd name="connsiteX0" fmla="*/ 26209 w 195668"/>
                    <a:gd name="connsiteY0" fmla="*/ 0 h 2283724"/>
                    <a:gd name="connsiteX1" fmla="*/ 195668 w 195668"/>
                    <a:gd name="connsiteY1" fmla="*/ 0 h 2283724"/>
                    <a:gd name="connsiteX2" fmla="*/ 193738 w 195668"/>
                    <a:gd name="connsiteY2" fmla="*/ 1139123 h 2283724"/>
                    <a:gd name="connsiteX3" fmla="*/ 195668 w 195668"/>
                    <a:gd name="connsiteY3" fmla="*/ 2283724 h 2283724"/>
                    <a:gd name="connsiteX4" fmla="*/ 26209 w 195668"/>
                    <a:gd name="connsiteY4" fmla="*/ 2283724 h 2283724"/>
                    <a:gd name="connsiteX5" fmla="*/ 0 w 195668"/>
                    <a:gd name="connsiteY5" fmla="*/ 1078878 h 2283724"/>
                    <a:gd name="connsiteX6" fmla="*/ 26209 w 195668"/>
                    <a:gd name="connsiteY6" fmla="*/ 0 h 2283724"/>
                    <a:gd name="connsiteX0" fmla="*/ 153166 w 322625"/>
                    <a:gd name="connsiteY0" fmla="*/ 0 h 2283724"/>
                    <a:gd name="connsiteX1" fmla="*/ 322625 w 322625"/>
                    <a:gd name="connsiteY1" fmla="*/ 0 h 2283724"/>
                    <a:gd name="connsiteX2" fmla="*/ 320695 w 322625"/>
                    <a:gd name="connsiteY2" fmla="*/ 1139123 h 2283724"/>
                    <a:gd name="connsiteX3" fmla="*/ 322625 w 322625"/>
                    <a:gd name="connsiteY3" fmla="*/ 2283724 h 2283724"/>
                    <a:gd name="connsiteX4" fmla="*/ 153166 w 322625"/>
                    <a:gd name="connsiteY4" fmla="*/ 2283724 h 2283724"/>
                    <a:gd name="connsiteX5" fmla="*/ 0 w 322625"/>
                    <a:gd name="connsiteY5" fmla="*/ 1032669 h 2283724"/>
                    <a:gd name="connsiteX6" fmla="*/ 153166 w 322625"/>
                    <a:gd name="connsiteY6" fmla="*/ 0 h 2283724"/>
                    <a:gd name="connsiteX0" fmla="*/ 153166 w 914140"/>
                    <a:gd name="connsiteY0" fmla="*/ 0 h 2283724"/>
                    <a:gd name="connsiteX1" fmla="*/ 914140 w 914140"/>
                    <a:gd name="connsiteY1" fmla="*/ 1591444 h 2283724"/>
                    <a:gd name="connsiteX2" fmla="*/ 320695 w 914140"/>
                    <a:gd name="connsiteY2" fmla="*/ 1139123 h 2283724"/>
                    <a:gd name="connsiteX3" fmla="*/ 322625 w 914140"/>
                    <a:gd name="connsiteY3" fmla="*/ 2283724 h 2283724"/>
                    <a:gd name="connsiteX4" fmla="*/ 153166 w 914140"/>
                    <a:gd name="connsiteY4" fmla="*/ 2283724 h 2283724"/>
                    <a:gd name="connsiteX5" fmla="*/ 0 w 914140"/>
                    <a:gd name="connsiteY5" fmla="*/ 1032669 h 2283724"/>
                    <a:gd name="connsiteX6" fmla="*/ 153166 w 914140"/>
                    <a:gd name="connsiteY6" fmla="*/ 0 h 2283724"/>
                    <a:gd name="connsiteX0" fmla="*/ 1198170 w 1198170"/>
                    <a:gd name="connsiteY0" fmla="*/ 497895 h 1251055"/>
                    <a:gd name="connsiteX1" fmla="*/ 914140 w 1198170"/>
                    <a:gd name="connsiteY1" fmla="*/ 558775 h 1251055"/>
                    <a:gd name="connsiteX2" fmla="*/ 320695 w 1198170"/>
                    <a:gd name="connsiteY2" fmla="*/ 106454 h 1251055"/>
                    <a:gd name="connsiteX3" fmla="*/ 322625 w 1198170"/>
                    <a:gd name="connsiteY3" fmla="*/ 1251055 h 1251055"/>
                    <a:gd name="connsiteX4" fmla="*/ 153166 w 1198170"/>
                    <a:gd name="connsiteY4" fmla="*/ 1251055 h 1251055"/>
                    <a:gd name="connsiteX5" fmla="*/ 0 w 1198170"/>
                    <a:gd name="connsiteY5" fmla="*/ 0 h 1251055"/>
                    <a:gd name="connsiteX6" fmla="*/ 1198170 w 1198170"/>
                    <a:gd name="connsiteY6" fmla="*/ 497895 h 1251055"/>
                    <a:gd name="connsiteX0" fmla="*/ 1198170 w 1198170"/>
                    <a:gd name="connsiteY0" fmla="*/ 497895 h 1251055"/>
                    <a:gd name="connsiteX1" fmla="*/ 1074872 w 1198170"/>
                    <a:gd name="connsiteY1" fmla="*/ 709704 h 1251055"/>
                    <a:gd name="connsiteX2" fmla="*/ 320695 w 1198170"/>
                    <a:gd name="connsiteY2" fmla="*/ 106454 h 1251055"/>
                    <a:gd name="connsiteX3" fmla="*/ 322625 w 1198170"/>
                    <a:gd name="connsiteY3" fmla="*/ 1251055 h 1251055"/>
                    <a:gd name="connsiteX4" fmla="*/ 153166 w 1198170"/>
                    <a:gd name="connsiteY4" fmla="*/ 1251055 h 1251055"/>
                    <a:gd name="connsiteX5" fmla="*/ 0 w 1198170"/>
                    <a:gd name="connsiteY5" fmla="*/ 0 h 1251055"/>
                    <a:gd name="connsiteX6" fmla="*/ 1198170 w 1198170"/>
                    <a:gd name="connsiteY6" fmla="*/ 497895 h 1251055"/>
                    <a:gd name="connsiteX0" fmla="*/ 1198170 w 1198170"/>
                    <a:gd name="connsiteY0" fmla="*/ 497895 h 1251055"/>
                    <a:gd name="connsiteX1" fmla="*/ 1074872 w 1198170"/>
                    <a:gd name="connsiteY1" fmla="*/ 709704 h 1251055"/>
                    <a:gd name="connsiteX2" fmla="*/ 487128 w 1198170"/>
                    <a:gd name="connsiteY2" fmla="*/ 495663 h 1251055"/>
                    <a:gd name="connsiteX3" fmla="*/ 322625 w 1198170"/>
                    <a:gd name="connsiteY3" fmla="*/ 1251055 h 1251055"/>
                    <a:gd name="connsiteX4" fmla="*/ 153166 w 1198170"/>
                    <a:gd name="connsiteY4" fmla="*/ 1251055 h 1251055"/>
                    <a:gd name="connsiteX5" fmla="*/ 0 w 1198170"/>
                    <a:gd name="connsiteY5" fmla="*/ 0 h 1251055"/>
                    <a:gd name="connsiteX6" fmla="*/ 1198170 w 1198170"/>
                    <a:gd name="connsiteY6" fmla="*/ 497895 h 1251055"/>
                    <a:gd name="connsiteX0" fmla="*/ 1198170 w 1198170"/>
                    <a:gd name="connsiteY0" fmla="*/ 497895 h 1251055"/>
                    <a:gd name="connsiteX1" fmla="*/ 1074872 w 1198170"/>
                    <a:gd name="connsiteY1" fmla="*/ 709704 h 1251055"/>
                    <a:gd name="connsiteX2" fmla="*/ 487128 w 1198170"/>
                    <a:gd name="connsiteY2" fmla="*/ 495663 h 1251055"/>
                    <a:gd name="connsiteX3" fmla="*/ 322625 w 1198170"/>
                    <a:gd name="connsiteY3" fmla="*/ 1251055 h 1251055"/>
                    <a:gd name="connsiteX4" fmla="*/ 153166 w 1198170"/>
                    <a:gd name="connsiteY4" fmla="*/ 1251055 h 1251055"/>
                    <a:gd name="connsiteX5" fmla="*/ 0 w 1198170"/>
                    <a:gd name="connsiteY5" fmla="*/ 0 h 1251055"/>
                    <a:gd name="connsiteX6" fmla="*/ 1198170 w 1198170"/>
                    <a:gd name="connsiteY6" fmla="*/ 497895 h 1251055"/>
                    <a:gd name="connsiteX0" fmla="*/ 1198170 w 1198170"/>
                    <a:gd name="connsiteY0" fmla="*/ 497895 h 1251055"/>
                    <a:gd name="connsiteX1" fmla="*/ 1074872 w 1198170"/>
                    <a:gd name="connsiteY1" fmla="*/ 709704 h 1251055"/>
                    <a:gd name="connsiteX2" fmla="*/ 487128 w 1198170"/>
                    <a:gd name="connsiteY2" fmla="*/ 495663 h 1251055"/>
                    <a:gd name="connsiteX3" fmla="*/ 322625 w 1198170"/>
                    <a:gd name="connsiteY3" fmla="*/ 1251055 h 1251055"/>
                    <a:gd name="connsiteX4" fmla="*/ 153166 w 1198170"/>
                    <a:gd name="connsiteY4" fmla="*/ 1251055 h 1251055"/>
                    <a:gd name="connsiteX5" fmla="*/ 0 w 1198170"/>
                    <a:gd name="connsiteY5" fmla="*/ 0 h 1251055"/>
                    <a:gd name="connsiteX6" fmla="*/ 1198170 w 1198170"/>
                    <a:gd name="connsiteY6" fmla="*/ 497895 h 1251055"/>
                    <a:gd name="connsiteX0" fmla="*/ 1198170 w 1198170"/>
                    <a:gd name="connsiteY0" fmla="*/ 558672 h 1311832"/>
                    <a:gd name="connsiteX1" fmla="*/ 1074872 w 1198170"/>
                    <a:gd name="connsiteY1" fmla="*/ 770481 h 1311832"/>
                    <a:gd name="connsiteX2" fmla="*/ 487128 w 1198170"/>
                    <a:gd name="connsiteY2" fmla="*/ 556440 h 1311832"/>
                    <a:gd name="connsiteX3" fmla="*/ 322625 w 1198170"/>
                    <a:gd name="connsiteY3" fmla="*/ 1311832 h 1311832"/>
                    <a:gd name="connsiteX4" fmla="*/ 153166 w 1198170"/>
                    <a:gd name="connsiteY4" fmla="*/ 1311832 h 1311832"/>
                    <a:gd name="connsiteX5" fmla="*/ 0 w 1198170"/>
                    <a:gd name="connsiteY5" fmla="*/ 60777 h 1311832"/>
                    <a:gd name="connsiteX6" fmla="*/ 1198170 w 1198170"/>
                    <a:gd name="connsiteY6" fmla="*/ 558672 h 1311832"/>
                    <a:gd name="connsiteX0" fmla="*/ 1357033 w 1357033"/>
                    <a:gd name="connsiteY0" fmla="*/ 558672 h 1311832"/>
                    <a:gd name="connsiteX1" fmla="*/ 1233735 w 1357033"/>
                    <a:gd name="connsiteY1" fmla="*/ 770481 h 1311832"/>
                    <a:gd name="connsiteX2" fmla="*/ 645991 w 1357033"/>
                    <a:gd name="connsiteY2" fmla="*/ 556440 h 1311832"/>
                    <a:gd name="connsiteX3" fmla="*/ 481488 w 1357033"/>
                    <a:gd name="connsiteY3" fmla="*/ 1311832 h 1311832"/>
                    <a:gd name="connsiteX4" fmla="*/ 312029 w 1357033"/>
                    <a:gd name="connsiteY4" fmla="*/ 1311832 h 1311832"/>
                    <a:gd name="connsiteX5" fmla="*/ 158863 w 1357033"/>
                    <a:gd name="connsiteY5" fmla="*/ 60777 h 1311832"/>
                    <a:gd name="connsiteX6" fmla="*/ 1357033 w 1357033"/>
                    <a:gd name="connsiteY6" fmla="*/ 558672 h 1311832"/>
                    <a:gd name="connsiteX0" fmla="*/ 1271186 w 1271186"/>
                    <a:gd name="connsiteY0" fmla="*/ 578440 h 1331600"/>
                    <a:gd name="connsiteX1" fmla="*/ 1147888 w 1271186"/>
                    <a:gd name="connsiteY1" fmla="*/ 790249 h 1331600"/>
                    <a:gd name="connsiteX2" fmla="*/ 560144 w 1271186"/>
                    <a:gd name="connsiteY2" fmla="*/ 576208 h 1331600"/>
                    <a:gd name="connsiteX3" fmla="*/ 395641 w 1271186"/>
                    <a:gd name="connsiteY3" fmla="*/ 1331600 h 1331600"/>
                    <a:gd name="connsiteX4" fmla="*/ 226182 w 1271186"/>
                    <a:gd name="connsiteY4" fmla="*/ 1331600 h 1331600"/>
                    <a:gd name="connsiteX5" fmla="*/ 183504 w 1271186"/>
                    <a:gd name="connsiteY5" fmla="*/ 59141 h 1331600"/>
                    <a:gd name="connsiteX6" fmla="*/ 1271186 w 1271186"/>
                    <a:gd name="connsiteY6" fmla="*/ 578440 h 1331600"/>
                    <a:gd name="connsiteX0" fmla="*/ 1271186 w 1271186"/>
                    <a:gd name="connsiteY0" fmla="*/ 578440 h 1331600"/>
                    <a:gd name="connsiteX1" fmla="*/ 1147888 w 1271186"/>
                    <a:gd name="connsiteY1" fmla="*/ 790249 h 1331600"/>
                    <a:gd name="connsiteX2" fmla="*/ 378009 w 1271186"/>
                    <a:gd name="connsiteY2" fmla="*/ 314791 h 1331600"/>
                    <a:gd name="connsiteX3" fmla="*/ 395641 w 1271186"/>
                    <a:gd name="connsiteY3" fmla="*/ 1331600 h 1331600"/>
                    <a:gd name="connsiteX4" fmla="*/ 226182 w 1271186"/>
                    <a:gd name="connsiteY4" fmla="*/ 1331600 h 1331600"/>
                    <a:gd name="connsiteX5" fmla="*/ 183504 w 1271186"/>
                    <a:gd name="connsiteY5" fmla="*/ 59141 h 1331600"/>
                    <a:gd name="connsiteX6" fmla="*/ 1271186 w 1271186"/>
                    <a:gd name="connsiteY6" fmla="*/ 578440 h 1331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271186" h="1331600">
                      <a:moveTo>
                        <a:pt x="1271186" y="578440"/>
                      </a:moveTo>
                      <a:lnTo>
                        <a:pt x="1147888" y="790249"/>
                      </a:lnTo>
                      <a:cubicBezTo>
                        <a:pt x="1147245" y="1169957"/>
                        <a:pt x="688579" y="212203"/>
                        <a:pt x="378009" y="314791"/>
                      </a:cubicBezTo>
                      <a:cubicBezTo>
                        <a:pt x="163511" y="525591"/>
                        <a:pt x="394998" y="950066"/>
                        <a:pt x="395641" y="1331600"/>
                      </a:cubicBezTo>
                      <a:lnTo>
                        <a:pt x="226182" y="1331600"/>
                      </a:lnTo>
                      <a:cubicBezTo>
                        <a:pt x="175127" y="914582"/>
                        <a:pt x="-228732" y="225377"/>
                        <a:pt x="183504" y="59141"/>
                      </a:cubicBezTo>
                      <a:cubicBezTo>
                        <a:pt x="630837" y="-188775"/>
                        <a:pt x="871796" y="412475"/>
                        <a:pt x="1271186" y="578440"/>
                      </a:cubicBezTo>
                      <a:close/>
                    </a:path>
                  </a:pathLst>
                </a:cu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914400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GB" sz="2800">
                    <a:solidFill>
                      <a:srgbClr val="FFFFFF"/>
                    </a:solidFill>
                    <a:latin typeface="Arial Narrow"/>
                    <a:cs typeface="Arial"/>
                  </a:endParaRPr>
                </a:p>
              </p:txBody>
            </p:sp>
            <p:sp>
              <p:nvSpPr>
                <p:cNvPr id="7" name="Freeform 6"/>
                <p:cNvSpPr/>
                <p:nvPr/>
              </p:nvSpPr>
              <p:spPr>
                <a:xfrm>
                  <a:off x="3596747" y="3535116"/>
                  <a:ext cx="571777" cy="524341"/>
                </a:xfrm>
                <a:custGeom>
                  <a:avLst/>
                  <a:gdLst>
                    <a:gd name="connsiteX0" fmla="*/ 0 w 502007"/>
                    <a:gd name="connsiteY0" fmla="*/ 16526 h 461651"/>
                    <a:gd name="connsiteX1" fmla="*/ 121185 w 502007"/>
                    <a:gd name="connsiteY1" fmla="*/ 38559 h 461651"/>
                    <a:gd name="connsiteX2" fmla="*/ 13771 w 502007"/>
                    <a:gd name="connsiteY2" fmla="*/ 123940 h 461651"/>
                    <a:gd name="connsiteX3" fmla="*/ 38559 w 502007"/>
                    <a:gd name="connsiteY3" fmla="*/ 77118 h 461651"/>
                    <a:gd name="connsiteX4" fmla="*/ 132202 w 502007"/>
                    <a:gd name="connsiteY4" fmla="*/ 126694 h 461651"/>
                    <a:gd name="connsiteX5" fmla="*/ 44067 w 502007"/>
                    <a:gd name="connsiteY5" fmla="*/ 231355 h 461651"/>
                    <a:gd name="connsiteX6" fmla="*/ 68855 w 502007"/>
                    <a:gd name="connsiteY6" fmla="*/ 159745 h 461651"/>
                    <a:gd name="connsiteX7" fmla="*/ 165253 w 502007"/>
                    <a:gd name="connsiteY7" fmla="*/ 231355 h 461651"/>
                    <a:gd name="connsiteX8" fmla="*/ 71609 w 502007"/>
                    <a:gd name="connsiteY8" fmla="*/ 330506 h 461651"/>
                    <a:gd name="connsiteX9" fmla="*/ 104660 w 502007"/>
                    <a:gd name="connsiteY9" fmla="*/ 264405 h 461651"/>
                    <a:gd name="connsiteX10" fmla="*/ 198303 w 502007"/>
                    <a:gd name="connsiteY10" fmla="*/ 316735 h 461651"/>
                    <a:gd name="connsiteX11" fmla="*/ 112923 w 502007"/>
                    <a:gd name="connsiteY11" fmla="*/ 391099 h 461651"/>
                    <a:gd name="connsiteX12" fmla="*/ 129448 w 502007"/>
                    <a:gd name="connsiteY12" fmla="*/ 333261 h 461651"/>
                    <a:gd name="connsiteX13" fmla="*/ 269913 w 502007"/>
                    <a:gd name="connsiteY13" fmla="*/ 324998 h 461651"/>
                    <a:gd name="connsiteX14" fmla="*/ 217583 w 502007"/>
                    <a:gd name="connsiteY14" fmla="*/ 457200 h 461651"/>
                    <a:gd name="connsiteX15" fmla="*/ 170761 w 502007"/>
                    <a:gd name="connsiteY15" fmla="*/ 418641 h 461651"/>
                    <a:gd name="connsiteX16" fmla="*/ 269913 w 502007"/>
                    <a:gd name="connsiteY16" fmla="*/ 302964 h 461651"/>
                    <a:gd name="connsiteX17" fmla="*/ 382836 w 502007"/>
                    <a:gd name="connsiteY17" fmla="*/ 402116 h 461651"/>
                    <a:gd name="connsiteX18" fmla="*/ 324997 w 502007"/>
                    <a:gd name="connsiteY18" fmla="*/ 415887 h 461651"/>
                    <a:gd name="connsiteX19" fmla="*/ 300209 w 502007"/>
                    <a:gd name="connsiteY19" fmla="*/ 286439 h 461651"/>
                    <a:gd name="connsiteX20" fmla="*/ 426903 w 502007"/>
                    <a:gd name="connsiteY20" fmla="*/ 322244 h 461651"/>
                    <a:gd name="connsiteX21" fmla="*/ 366311 w 502007"/>
                    <a:gd name="connsiteY21" fmla="*/ 330506 h 461651"/>
                    <a:gd name="connsiteX22" fmla="*/ 333260 w 502007"/>
                    <a:gd name="connsiteY22" fmla="*/ 253388 h 461651"/>
                    <a:gd name="connsiteX23" fmla="*/ 446183 w 502007"/>
                    <a:gd name="connsiteY23" fmla="*/ 250634 h 461651"/>
                    <a:gd name="connsiteX24" fmla="*/ 399361 w 502007"/>
                    <a:gd name="connsiteY24" fmla="*/ 278176 h 461651"/>
                    <a:gd name="connsiteX25" fmla="*/ 366311 w 502007"/>
                    <a:gd name="connsiteY25" fmla="*/ 184533 h 461651"/>
                    <a:gd name="connsiteX26" fmla="*/ 468217 w 502007"/>
                    <a:gd name="connsiteY26" fmla="*/ 179024 h 461651"/>
                    <a:gd name="connsiteX27" fmla="*/ 448937 w 502007"/>
                    <a:gd name="connsiteY27" fmla="*/ 206567 h 461651"/>
                    <a:gd name="connsiteX28" fmla="*/ 402115 w 502007"/>
                    <a:gd name="connsiteY28" fmla="*/ 101906 h 461651"/>
                    <a:gd name="connsiteX29" fmla="*/ 498513 w 502007"/>
                    <a:gd name="connsiteY29" fmla="*/ 93644 h 461651"/>
                    <a:gd name="connsiteX30" fmla="*/ 468217 w 502007"/>
                    <a:gd name="connsiteY30" fmla="*/ 110169 h 461651"/>
                    <a:gd name="connsiteX31" fmla="*/ 421395 w 502007"/>
                    <a:gd name="connsiteY31" fmla="*/ 16526 h 461651"/>
                    <a:gd name="connsiteX32" fmla="*/ 501267 w 502007"/>
                    <a:gd name="connsiteY32" fmla="*/ 44068 h 461651"/>
                    <a:gd name="connsiteX33" fmla="*/ 454445 w 502007"/>
                    <a:gd name="connsiteY33" fmla="*/ 0 h 4616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</a:cxnLst>
                  <a:rect l="l" t="t" r="r" b="b"/>
                  <a:pathLst>
                    <a:path w="502007" h="461651">
                      <a:moveTo>
                        <a:pt x="0" y="16526"/>
                      </a:moveTo>
                      <a:cubicBezTo>
                        <a:pt x="59445" y="18591"/>
                        <a:pt x="118890" y="20657"/>
                        <a:pt x="121185" y="38559"/>
                      </a:cubicBezTo>
                      <a:cubicBezTo>
                        <a:pt x="123480" y="56461"/>
                        <a:pt x="27542" y="117514"/>
                        <a:pt x="13771" y="123940"/>
                      </a:cubicBezTo>
                      <a:cubicBezTo>
                        <a:pt x="0" y="130366"/>
                        <a:pt x="18821" y="76659"/>
                        <a:pt x="38559" y="77118"/>
                      </a:cubicBezTo>
                      <a:cubicBezTo>
                        <a:pt x="58297" y="77577"/>
                        <a:pt x="131284" y="100988"/>
                        <a:pt x="132202" y="126694"/>
                      </a:cubicBezTo>
                      <a:cubicBezTo>
                        <a:pt x="133120" y="152400"/>
                        <a:pt x="54625" y="225847"/>
                        <a:pt x="44067" y="231355"/>
                      </a:cubicBezTo>
                      <a:cubicBezTo>
                        <a:pt x="33509" y="236863"/>
                        <a:pt x="48657" y="159745"/>
                        <a:pt x="68855" y="159745"/>
                      </a:cubicBezTo>
                      <a:cubicBezTo>
                        <a:pt x="89053" y="159745"/>
                        <a:pt x="164794" y="202895"/>
                        <a:pt x="165253" y="231355"/>
                      </a:cubicBezTo>
                      <a:cubicBezTo>
                        <a:pt x="165712" y="259815"/>
                        <a:pt x="81708" y="324998"/>
                        <a:pt x="71609" y="330506"/>
                      </a:cubicBezTo>
                      <a:cubicBezTo>
                        <a:pt x="61510" y="336014"/>
                        <a:pt x="83544" y="266700"/>
                        <a:pt x="104660" y="264405"/>
                      </a:cubicBezTo>
                      <a:cubicBezTo>
                        <a:pt x="125776" y="262110"/>
                        <a:pt x="196926" y="295619"/>
                        <a:pt x="198303" y="316735"/>
                      </a:cubicBezTo>
                      <a:cubicBezTo>
                        <a:pt x="199680" y="337851"/>
                        <a:pt x="124399" y="388345"/>
                        <a:pt x="112923" y="391099"/>
                      </a:cubicBezTo>
                      <a:cubicBezTo>
                        <a:pt x="101447" y="393853"/>
                        <a:pt x="103283" y="344278"/>
                        <a:pt x="129448" y="333261"/>
                      </a:cubicBezTo>
                      <a:cubicBezTo>
                        <a:pt x="155613" y="322244"/>
                        <a:pt x="255224" y="304342"/>
                        <a:pt x="269913" y="324998"/>
                      </a:cubicBezTo>
                      <a:cubicBezTo>
                        <a:pt x="284602" y="345654"/>
                        <a:pt x="234108" y="441593"/>
                        <a:pt x="217583" y="457200"/>
                      </a:cubicBezTo>
                      <a:cubicBezTo>
                        <a:pt x="201058" y="472807"/>
                        <a:pt x="162039" y="444347"/>
                        <a:pt x="170761" y="418641"/>
                      </a:cubicBezTo>
                      <a:cubicBezTo>
                        <a:pt x="179483" y="392935"/>
                        <a:pt x="234567" y="305718"/>
                        <a:pt x="269913" y="302964"/>
                      </a:cubicBezTo>
                      <a:cubicBezTo>
                        <a:pt x="305259" y="300210"/>
                        <a:pt x="373655" y="383296"/>
                        <a:pt x="382836" y="402116"/>
                      </a:cubicBezTo>
                      <a:cubicBezTo>
                        <a:pt x="392017" y="420936"/>
                        <a:pt x="338768" y="435167"/>
                        <a:pt x="324997" y="415887"/>
                      </a:cubicBezTo>
                      <a:cubicBezTo>
                        <a:pt x="311226" y="396607"/>
                        <a:pt x="283225" y="302046"/>
                        <a:pt x="300209" y="286439"/>
                      </a:cubicBezTo>
                      <a:cubicBezTo>
                        <a:pt x="317193" y="270832"/>
                        <a:pt x="415886" y="314900"/>
                        <a:pt x="426903" y="322244"/>
                      </a:cubicBezTo>
                      <a:cubicBezTo>
                        <a:pt x="437920" y="329589"/>
                        <a:pt x="381918" y="341982"/>
                        <a:pt x="366311" y="330506"/>
                      </a:cubicBezTo>
                      <a:cubicBezTo>
                        <a:pt x="350704" y="319030"/>
                        <a:pt x="319948" y="266700"/>
                        <a:pt x="333260" y="253388"/>
                      </a:cubicBezTo>
                      <a:cubicBezTo>
                        <a:pt x="346572" y="240076"/>
                        <a:pt x="435166" y="246503"/>
                        <a:pt x="446183" y="250634"/>
                      </a:cubicBezTo>
                      <a:cubicBezTo>
                        <a:pt x="457200" y="254765"/>
                        <a:pt x="412673" y="289193"/>
                        <a:pt x="399361" y="278176"/>
                      </a:cubicBezTo>
                      <a:cubicBezTo>
                        <a:pt x="386049" y="267159"/>
                        <a:pt x="354835" y="201058"/>
                        <a:pt x="366311" y="184533"/>
                      </a:cubicBezTo>
                      <a:cubicBezTo>
                        <a:pt x="377787" y="168008"/>
                        <a:pt x="454446" y="175352"/>
                        <a:pt x="468217" y="179024"/>
                      </a:cubicBezTo>
                      <a:cubicBezTo>
                        <a:pt x="481988" y="182696"/>
                        <a:pt x="459954" y="219420"/>
                        <a:pt x="448937" y="206567"/>
                      </a:cubicBezTo>
                      <a:cubicBezTo>
                        <a:pt x="437920" y="193714"/>
                        <a:pt x="393852" y="120727"/>
                        <a:pt x="402115" y="101906"/>
                      </a:cubicBezTo>
                      <a:cubicBezTo>
                        <a:pt x="410378" y="83086"/>
                        <a:pt x="487496" y="92267"/>
                        <a:pt x="498513" y="93644"/>
                      </a:cubicBezTo>
                      <a:cubicBezTo>
                        <a:pt x="509530" y="95021"/>
                        <a:pt x="481070" y="123022"/>
                        <a:pt x="468217" y="110169"/>
                      </a:cubicBezTo>
                      <a:cubicBezTo>
                        <a:pt x="455364" y="97316"/>
                        <a:pt x="415887" y="27543"/>
                        <a:pt x="421395" y="16526"/>
                      </a:cubicBezTo>
                      <a:cubicBezTo>
                        <a:pt x="426903" y="5509"/>
                        <a:pt x="495759" y="46822"/>
                        <a:pt x="501267" y="44068"/>
                      </a:cubicBezTo>
                      <a:cubicBezTo>
                        <a:pt x="506775" y="41314"/>
                        <a:pt x="480610" y="20657"/>
                        <a:pt x="454445" y="0"/>
                      </a:cubicBezTo>
                    </a:path>
                  </a:pathLst>
                </a:cu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35" name="Oval 34"/>
              <p:cNvSpPr/>
              <p:nvPr/>
            </p:nvSpPr>
            <p:spPr>
              <a:xfrm flipV="1">
                <a:off x="3832196" y="3907745"/>
                <a:ext cx="94530" cy="93954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GB" sz="2800">
                  <a:solidFill>
                    <a:srgbClr val="FFFFFF"/>
                  </a:solidFill>
                  <a:latin typeface="Arial Narrow"/>
                  <a:cs typeface="Arial"/>
                </a:endParaRPr>
              </a:p>
            </p:txBody>
          </p:sp>
        </p:grpSp>
        <p:sp>
          <p:nvSpPr>
            <p:cNvPr id="5" name="TextBox 4"/>
            <p:cNvSpPr txBox="1"/>
            <p:nvPr/>
          </p:nvSpPr>
          <p:spPr>
            <a:xfrm>
              <a:off x="3323071" y="4961637"/>
              <a:ext cx="351250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dirty="0"/>
                <a:t>1          </a:t>
              </a:r>
              <a:r>
                <a:rPr lang="en-GB" sz="2400" dirty="0">
                  <a:solidFill>
                    <a:srgbClr val="FF0000"/>
                  </a:solidFill>
                </a:rPr>
                <a:t>0</a:t>
              </a:r>
              <a:r>
                <a:rPr lang="en-GB" sz="2400" dirty="0"/>
                <a:t>         0         1         1</a:t>
              </a:r>
            </a:p>
          </p:txBody>
        </p:sp>
      </p:grpSp>
      <p:sp>
        <p:nvSpPr>
          <p:cNvPr id="36" name="Rectangle 35"/>
          <p:cNvSpPr/>
          <p:nvPr/>
        </p:nvSpPr>
        <p:spPr>
          <a:xfrm>
            <a:off x="2735411" y="2136740"/>
            <a:ext cx="649013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/>
              <a:t>springs differentially weaken/deform under stress</a:t>
            </a:r>
          </a:p>
        </p:txBody>
      </p:sp>
      <p:sp>
        <p:nvSpPr>
          <p:cNvPr id="38" name="Rectangle 37"/>
          <p:cNvSpPr/>
          <p:nvPr/>
        </p:nvSpPr>
        <p:spPr>
          <a:xfrm>
            <a:off x="2698331" y="5517791"/>
            <a:ext cx="727425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Change in interactions </a:t>
            </a:r>
            <a:r>
              <a:rPr lang="en-GB" sz="2400" i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accommodates</a:t>
            </a:r>
            <a:r>
              <a:rPr lang="en-GB" sz="24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current </a:t>
            </a:r>
            <a:r>
              <a:rPr lang="en-GB" sz="2400" dirty="0" smtClean="0">
                <a:solidFill>
                  <a:schemeClr val="tx2">
                    <a:lumMod val="75000"/>
                    <a:lumOff val="25000"/>
                  </a:schemeClr>
                </a:solidFill>
              </a:rPr>
              <a:t>state</a:t>
            </a:r>
          </a:p>
          <a:p>
            <a:r>
              <a:rPr lang="en-GB" sz="2400" dirty="0" smtClean="0">
                <a:solidFill>
                  <a:schemeClr val="tx2">
                    <a:lumMod val="75000"/>
                    <a:lumOff val="25000"/>
                  </a:schemeClr>
                </a:solidFill>
              </a:rPr>
              <a:t>‘differential easing of frustrations’</a:t>
            </a:r>
            <a:endParaRPr lang="en-GB" sz="24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9" name="Picture 11" descr="chri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15" t="6522" r="4222" b="10681"/>
          <a:stretch>
            <a:fillRect/>
          </a:stretch>
        </p:blipFill>
        <p:spPr bwMode="auto">
          <a:xfrm>
            <a:off x="9972587" y="3540419"/>
            <a:ext cx="1284331" cy="16030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" name="Rectangle 22"/>
          <p:cNvSpPr>
            <a:spLocks noChangeArrowheads="1"/>
          </p:cNvSpPr>
          <p:nvPr/>
        </p:nvSpPr>
        <p:spPr bwMode="auto">
          <a:xfrm>
            <a:off x="9828168" y="3122907"/>
            <a:ext cx="169116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GB" altLang="en-US" sz="2000" dirty="0">
                <a:latin typeface="Tahoma" panose="020B0604030504040204" pitchFamily="34" charset="0"/>
                <a:cs typeface="Tahoma" panose="020B0604030504040204" pitchFamily="34" charset="0"/>
              </a:rPr>
              <a:t>Chris Buckley</a:t>
            </a:r>
          </a:p>
        </p:txBody>
      </p:sp>
    </p:spTree>
    <p:extLst>
      <p:ext uri="{BB962C8B-B14F-4D97-AF65-F5344CB8AC3E}">
        <p14:creationId xmlns:p14="http://schemas.microsoft.com/office/powerpoint/2010/main" val="2646412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oup 88"/>
          <p:cNvGrpSpPr/>
          <p:nvPr/>
        </p:nvGrpSpPr>
        <p:grpSpPr>
          <a:xfrm>
            <a:off x="3960297" y="1809001"/>
            <a:ext cx="3631006" cy="3568964"/>
            <a:chOff x="5035118" y="2867780"/>
            <a:chExt cx="3631006" cy="3568964"/>
          </a:xfrm>
        </p:grpSpPr>
        <p:grpSp>
          <p:nvGrpSpPr>
            <p:cNvPr id="44" name="Group 43"/>
            <p:cNvGrpSpPr/>
            <p:nvPr/>
          </p:nvGrpSpPr>
          <p:grpSpPr>
            <a:xfrm>
              <a:off x="5583824" y="2867780"/>
              <a:ext cx="1630017" cy="1033255"/>
              <a:chOff x="3546279" y="2334873"/>
              <a:chExt cx="1682232" cy="1066355"/>
            </a:xfrm>
          </p:grpSpPr>
          <p:sp>
            <p:nvSpPr>
              <p:cNvPr id="67" name="Arc 66"/>
              <p:cNvSpPr/>
              <p:nvPr/>
            </p:nvSpPr>
            <p:spPr>
              <a:xfrm rot="19233166">
                <a:off x="3566065" y="2525432"/>
                <a:ext cx="463964" cy="228623"/>
              </a:xfrm>
              <a:prstGeom prst="arc">
                <a:avLst>
                  <a:gd name="adj1" fmla="val 10736346"/>
                  <a:gd name="adj2" fmla="val 0"/>
                </a:avLst>
              </a:prstGeom>
              <a:ln w="57150" cap="flat" cmpd="sng" algn="ctr">
                <a:solidFill>
                  <a:srgbClr val="0070C0"/>
                </a:solidFill>
                <a:prstDash val="solid"/>
                <a:round/>
                <a:headEnd type="triangle" w="med" len="med"/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 sz="1200"/>
              </a:p>
            </p:txBody>
          </p:sp>
          <p:sp>
            <p:nvSpPr>
              <p:cNvPr id="68" name="Arc 67"/>
              <p:cNvSpPr/>
              <p:nvPr/>
            </p:nvSpPr>
            <p:spPr>
              <a:xfrm rot="1663745">
                <a:off x="4498993" y="2700287"/>
                <a:ext cx="435144" cy="220796"/>
              </a:xfrm>
              <a:prstGeom prst="arc">
                <a:avLst>
                  <a:gd name="adj1" fmla="val 10736346"/>
                  <a:gd name="adj2" fmla="val 0"/>
                </a:avLst>
              </a:prstGeom>
              <a:ln w="57150" cap="flat" cmpd="sng" algn="ctr">
                <a:solidFill>
                  <a:srgbClr val="0070C0"/>
                </a:solidFill>
                <a:prstDash val="solid"/>
                <a:round/>
                <a:headEnd type="triangle" w="med" len="med"/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 sz="1200"/>
              </a:p>
            </p:txBody>
          </p:sp>
          <p:sp>
            <p:nvSpPr>
              <p:cNvPr id="69" name="Arc 68"/>
              <p:cNvSpPr/>
              <p:nvPr/>
            </p:nvSpPr>
            <p:spPr>
              <a:xfrm rot="2711512">
                <a:off x="4155106" y="2397408"/>
                <a:ext cx="401775" cy="276706"/>
              </a:xfrm>
              <a:prstGeom prst="arc">
                <a:avLst>
                  <a:gd name="adj1" fmla="val 10736346"/>
                  <a:gd name="adj2" fmla="val 0"/>
                </a:avLst>
              </a:prstGeom>
              <a:ln w="57150" cap="flat" cmpd="sng" algn="ctr">
                <a:solidFill>
                  <a:srgbClr val="0070C0"/>
                </a:solidFill>
                <a:prstDash val="solid"/>
                <a:round/>
                <a:headEnd type="triangle" w="med" len="med"/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 sz="1200"/>
              </a:p>
            </p:txBody>
          </p:sp>
          <p:sp>
            <p:nvSpPr>
              <p:cNvPr id="70" name="Oval 69"/>
              <p:cNvSpPr/>
              <p:nvPr/>
            </p:nvSpPr>
            <p:spPr>
              <a:xfrm>
                <a:off x="3546279" y="2771800"/>
                <a:ext cx="283979" cy="282248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effectLst>
                <a:innerShdw blurRad="63500" dist="50800" dir="81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GB">
                  <a:solidFill>
                    <a:srgbClr val="FFFFFF"/>
                  </a:solidFill>
                  <a:latin typeface="Arial Narrow"/>
                  <a:cs typeface="Arial"/>
                </a:endParaRPr>
              </a:p>
            </p:txBody>
          </p:sp>
          <p:sp>
            <p:nvSpPr>
              <p:cNvPr id="71" name="Oval 70"/>
              <p:cNvSpPr/>
              <p:nvPr/>
            </p:nvSpPr>
            <p:spPr>
              <a:xfrm>
                <a:off x="3973066" y="2345709"/>
                <a:ext cx="283979" cy="282248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effectLst>
                <a:innerShdw blurRad="63500" dist="50800" dir="81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GB">
                  <a:solidFill>
                    <a:srgbClr val="FFFFFF"/>
                  </a:solidFill>
                  <a:latin typeface="Arial Narrow"/>
                  <a:cs typeface="Arial"/>
                </a:endParaRPr>
              </a:p>
            </p:txBody>
          </p:sp>
          <p:sp>
            <p:nvSpPr>
              <p:cNvPr id="72" name="Oval 71"/>
              <p:cNvSpPr/>
              <p:nvPr/>
            </p:nvSpPr>
            <p:spPr>
              <a:xfrm>
                <a:off x="4238669" y="2630676"/>
                <a:ext cx="283979" cy="282248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effectLst>
                <a:innerShdw blurRad="63500" dist="50800" dir="81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GB">
                  <a:solidFill>
                    <a:srgbClr val="FFFFFF"/>
                  </a:solidFill>
                  <a:latin typeface="Arial Narrow"/>
                  <a:cs typeface="Arial"/>
                </a:endParaRPr>
              </a:p>
            </p:txBody>
          </p:sp>
          <p:sp>
            <p:nvSpPr>
              <p:cNvPr id="73" name="Oval 72"/>
              <p:cNvSpPr/>
              <p:nvPr/>
            </p:nvSpPr>
            <p:spPr>
              <a:xfrm>
                <a:off x="3981423" y="3118980"/>
                <a:ext cx="283979" cy="282248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effectLst>
                <a:innerShdw blurRad="63500" dist="50800" dir="81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GB">
                  <a:solidFill>
                    <a:srgbClr val="FFFFFF"/>
                  </a:solidFill>
                  <a:latin typeface="Arial Narrow"/>
                  <a:cs typeface="Arial"/>
                </a:endParaRPr>
              </a:p>
            </p:txBody>
          </p:sp>
          <p:sp>
            <p:nvSpPr>
              <p:cNvPr id="74" name="Oval 73"/>
              <p:cNvSpPr/>
              <p:nvPr/>
            </p:nvSpPr>
            <p:spPr>
              <a:xfrm>
                <a:off x="4826040" y="2366944"/>
                <a:ext cx="283979" cy="282248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effectLst>
                <a:innerShdw blurRad="63500" dist="50800" dir="81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GB">
                  <a:solidFill>
                    <a:srgbClr val="FFFFFF"/>
                  </a:solidFill>
                  <a:latin typeface="Arial Narrow"/>
                  <a:cs typeface="Arial"/>
                </a:endParaRPr>
              </a:p>
            </p:txBody>
          </p:sp>
          <p:sp>
            <p:nvSpPr>
              <p:cNvPr id="75" name="Oval 74"/>
              <p:cNvSpPr/>
              <p:nvPr/>
            </p:nvSpPr>
            <p:spPr>
              <a:xfrm>
                <a:off x="4834135" y="2893877"/>
                <a:ext cx="283979" cy="282248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effectLst>
                <a:innerShdw blurRad="63500" dist="50800" dir="81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GB">
                  <a:solidFill>
                    <a:srgbClr val="FFFFFF"/>
                  </a:solidFill>
                  <a:latin typeface="Arial Narrow"/>
                  <a:cs typeface="Arial"/>
                </a:endParaRPr>
              </a:p>
            </p:txBody>
          </p:sp>
          <p:sp>
            <p:nvSpPr>
              <p:cNvPr id="76" name="Arc 75"/>
              <p:cNvSpPr/>
              <p:nvPr/>
            </p:nvSpPr>
            <p:spPr>
              <a:xfrm rot="20650056" flipV="1">
                <a:off x="3796814" y="2774719"/>
                <a:ext cx="463964" cy="228623"/>
              </a:xfrm>
              <a:prstGeom prst="arc">
                <a:avLst>
                  <a:gd name="adj1" fmla="val 10736346"/>
                  <a:gd name="adj2" fmla="val 0"/>
                </a:avLst>
              </a:prstGeom>
              <a:ln w="57150" cap="flat" cmpd="sng" algn="ctr">
                <a:solidFill>
                  <a:srgbClr val="FF0000"/>
                </a:solidFill>
                <a:prstDash val="solid"/>
                <a:round/>
                <a:headEnd type="triangle" w="med" len="med"/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 sz="1200"/>
              </a:p>
            </p:txBody>
          </p:sp>
          <p:sp>
            <p:nvSpPr>
              <p:cNvPr id="77" name="Arc 76"/>
              <p:cNvSpPr/>
              <p:nvPr/>
            </p:nvSpPr>
            <p:spPr>
              <a:xfrm rot="18909877" flipV="1">
                <a:off x="4138684" y="2896182"/>
                <a:ext cx="832314" cy="45719"/>
              </a:xfrm>
              <a:prstGeom prst="arc">
                <a:avLst>
                  <a:gd name="adj1" fmla="val 10736346"/>
                  <a:gd name="adj2" fmla="val 0"/>
                </a:avLst>
              </a:prstGeom>
              <a:ln w="6350" cap="flat" cmpd="sng" algn="ctr">
                <a:solidFill>
                  <a:srgbClr val="FF0000"/>
                </a:solidFill>
                <a:prstDash val="solid"/>
                <a:round/>
                <a:headEnd type="triangle" w="med" len="med"/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 sz="1200"/>
              </a:p>
            </p:txBody>
          </p:sp>
          <p:sp>
            <p:nvSpPr>
              <p:cNvPr id="78" name="Arc 77"/>
              <p:cNvSpPr/>
              <p:nvPr/>
            </p:nvSpPr>
            <p:spPr>
              <a:xfrm rot="20338851" flipV="1">
                <a:off x="4232918" y="3164936"/>
                <a:ext cx="627506" cy="68871"/>
              </a:xfrm>
              <a:prstGeom prst="arc">
                <a:avLst>
                  <a:gd name="adj1" fmla="val 10736346"/>
                  <a:gd name="adj2" fmla="val 0"/>
                </a:avLst>
              </a:prstGeom>
              <a:ln w="6350" cap="flat" cmpd="sng" algn="ctr">
                <a:solidFill>
                  <a:srgbClr val="FF0000"/>
                </a:solidFill>
                <a:prstDash val="solid"/>
                <a:round/>
                <a:headEnd type="triangle" w="med" len="med"/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 sz="1200"/>
              </a:p>
            </p:txBody>
          </p:sp>
          <p:sp>
            <p:nvSpPr>
              <p:cNvPr id="79" name="Arc 78"/>
              <p:cNvSpPr/>
              <p:nvPr/>
            </p:nvSpPr>
            <p:spPr>
              <a:xfrm rot="20702296">
                <a:off x="3775725" y="2600477"/>
                <a:ext cx="1072260" cy="171116"/>
              </a:xfrm>
              <a:prstGeom prst="arc">
                <a:avLst>
                  <a:gd name="adj1" fmla="val 10736346"/>
                  <a:gd name="adj2" fmla="val 0"/>
                </a:avLst>
              </a:prstGeom>
              <a:ln w="9525" cap="flat" cmpd="sng" algn="ctr">
                <a:solidFill>
                  <a:srgbClr val="0070C0"/>
                </a:solidFill>
                <a:prstDash val="solid"/>
                <a:round/>
                <a:headEnd type="triangle" w="med" len="med"/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 sz="1200"/>
              </a:p>
            </p:txBody>
          </p:sp>
          <p:sp>
            <p:nvSpPr>
              <p:cNvPr id="80" name="Arc 79"/>
              <p:cNvSpPr/>
              <p:nvPr/>
            </p:nvSpPr>
            <p:spPr>
              <a:xfrm rot="5053259">
                <a:off x="4900541" y="2697020"/>
                <a:ext cx="435144" cy="220796"/>
              </a:xfrm>
              <a:prstGeom prst="arc">
                <a:avLst>
                  <a:gd name="adj1" fmla="val 10736346"/>
                  <a:gd name="adj2" fmla="val 0"/>
                </a:avLst>
              </a:prstGeom>
              <a:ln w="57150" cap="flat" cmpd="sng" algn="ctr">
                <a:solidFill>
                  <a:srgbClr val="0070C0"/>
                </a:solidFill>
                <a:prstDash val="solid"/>
                <a:round/>
                <a:headEnd type="triangle" w="med" len="med"/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 sz="1200"/>
              </a:p>
            </p:txBody>
          </p:sp>
        </p:grpSp>
        <p:sp>
          <p:nvSpPr>
            <p:cNvPr id="49" name="TextBox 48"/>
            <p:cNvSpPr txBox="1"/>
            <p:nvPr/>
          </p:nvSpPr>
          <p:spPr>
            <a:xfrm>
              <a:off x="5876869" y="6159745"/>
              <a:ext cx="69121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solidFill>
                    <a:srgbClr val="FF0000"/>
                  </a:solidFill>
                </a:rPr>
                <a:t>110001</a:t>
              </a:r>
              <a:r>
                <a:rPr lang="en-GB" sz="1200" dirty="0"/>
                <a:t> </a:t>
              </a:r>
            </a:p>
          </p:txBody>
        </p:sp>
        <p:sp>
          <p:nvSpPr>
            <p:cNvPr id="50" name="Freeform 49"/>
            <p:cNvSpPr/>
            <p:nvPr/>
          </p:nvSpPr>
          <p:spPr>
            <a:xfrm>
              <a:off x="5098887" y="4399950"/>
              <a:ext cx="2459691" cy="1538764"/>
            </a:xfrm>
            <a:custGeom>
              <a:avLst/>
              <a:gdLst>
                <a:gd name="connsiteX0" fmla="*/ 0 w 2538484"/>
                <a:gd name="connsiteY0" fmla="*/ 109182 h 1370015"/>
                <a:gd name="connsiteX1" fmla="*/ 300251 w 2538484"/>
                <a:gd name="connsiteY1" fmla="*/ 573206 h 1370015"/>
                <a:gd name="connsiteX2" fmla="*/ 614149 w 2538484"/>
                <a:gd name="connsiteY2" fmla="*/ 327547 h 1370015"/>
                <a:gd name="connsiteX3" fmla="*/ 1050878 w 2538484"/>
                <a:gd name="connsiteY3" fmla="*/ 709684 h 1370015"/>
                <a:gd name="connsiteX4" fmla="*/ 1337481 w 2538484"/>
                <a:gd name="connsiteY4" fmla="*/ 95535 h 1370015"/>
                <a:gd name="connsiteX5" fmla="*/ 1815152 w 2538484"/>
                <a:gd name="connsiteY5" fmla="*/ 1337481 h 1370015"/>
                <a:gd name="connsiteX6" fmla="*/ 2006221 w 2538484"/>
                <a:gd name="connsiteY6" fmla="*/ 1023582 h 1370015"/>
                <a:gd name="connsiteX7" fmla="*/ 2210937 w 2538484"/>
                <a:gd name="connsiteY7" fmla="*/ 1201003 h 1370015"/>
                <a:gd name="connsiteX8" fmla="*/ 2538484 w 2538484"/>
                <a:gd name="connsiteY8" fmla="*/ 0 h 1370015"/>
                <a:gd name="connsiteX0" fmla="*/ 0 w 2538484"/>
                <a:gd name="connsiteY0" fmla="*/ 109182 h 1353124"/>
                <a:gd name="connsiteX1" fmla="*/ 300251 w 2538484"/>
                <a:gd name="connsiteY1" fmla="*/ 573206 h 1353124"/>
                <a:gd name="connsiteX2" fmla="*/ 614149 w 2538484"/>
                <a:gd name="connsiteY2" fmla="*/ 327547 h 1353124"/>
                <a:gd name="connsiteX3" fmla="*/ 1050878 w 2538484"/>
                <a:gd name="connsiteY3" fmla="*/ 709684 h 1353124"/>
                <a:gd name="connsiteX4" fmla="*/ 1337481 w 2538484"/>
                <a:gd name="connsiteY4" fmla="*/ 439021 h 1353124"/>
                <a:gd name="connsiteX5" fmla="*/ 1815152 w 2538484"/>
                <a:gd name="connsiteY5" fmla="*/ 1337481 h 1353124"/>
                <a:gd name="connsiteX6" fmla="*/ 2006221 w 2538484"/>
                <a:gd name="connsiteY6" fmla="*/ 1023582 h 1353124"/>
                <a:gd name="connsiteX7" fmla="*/ 2210937 w 2538484"/>
                <a:gd name="connsiteY7" fmla="*/ 1201003 h 1353124"/>
                <a:gd name="connsiteX8" fmla="*/ 2538484 w 2538484"/>
                <a:gd name="connsiteY8" fmla="*/ 0 h 1353124"/>
                <a:gd name="connsiteX0" fmla="*/ 0 w 2538484"/>
                <a:gd name="connsiteY0" fmla="*/ 109182 h 1342779"/>
                <a:gd name="connsiteX1" fmla="*/ 300251 w 2538484"/>
                <a:gd name="connsiteY1" fmla="*/ 573206 h 1342779"/>
                <a:gd name="connsiteX2" fmla="*/ 614149 w 2538484"/>
                <a:gd name="connsiteY2" fmla="*/ 327547 h 1342779"/>
                <a:gd name="connsiteX3" fmla="*/ 1050878 w 2538484"/>
                <a:gd name="connsiteY3" fmla="*/ 709684 h 1342779"/>
                <a:gd name="connsiteX4" fmla="*/ 1337481 w 2538484"/>
                <a:gd name="connsiteY4" fmla="*/ 439021 h 1342779"/>
                <a:gd name="connsiteX5" fmla="*/ 1695707 w 2538484"/>
                <a:gd name="connsiteY5" fmla="*/ 1160821 h 1342779"/>
                <a:gd name="connsiteX6" fmla="*/ 1815152 w 2538484"/>
                <a:gd name="connsiteY6" fmla="*/ 1337481 h 1342779"/>
                <a:gd name="connsiteX7" fmla="*/ 2006221 w 2538484"/>
                <a:gd name="connsiteY7" fmla="*/ 1023582 h 1342779"/>
                <a:gd name="connsiteX8" fmla="*/ 2210937 w 2538484"/>
                <a:gd name="connsiteY8" fmla="*/ 1201003 h 1342779"/>
                <a:gd name="connsiteX9" fmla="*/ 2538484 w 2538484"/>
                <a:gd name="connsiteY9" fmla="*/ 0 h 1342779"/>
                <a:gd name="connsiteX0" fmla="*/ 0 w 2538484"/>
                <a:gd name="connsiteY0" fmla="*/ 109182 h 1412104"/>
                <a:gd name="connsiteX1" fmla="*/ 300251 w 2538484"/>
                <a:gd name="connsiteY1" fmla="*/ 573206 h 1412104"/>
                <a:gd name="connsiteX2" fmla="*/ 614149 w 2538484"/>
                <a:gd name="connsiteY2" fmla="*/ 327547 h 1412104"/>
                <a:gd name="connsiteX3" fmla="*/ 1050878 w 2538484"/>
                <a:gd name="connsiteY3" fmla="*/ 709684 h 1412104"/>
                <a:gd name="connsiteX4" fmla="*/ 1337481 w 2538484"/>
                <a:gd name="connsiteY4" fmla="*/ 439021 h 1412104"/>
                <a:gd name="connsiteX5" fmla="*/ 1680634 w 2538484"/>
                <a:gd name="connsiteY5" fmla="*/ 1330075 h 1412104"/>
                <a:gd name="connsiteX6" fmla="*/ 1815152 w 2538484"/>
                <a:gd name="connsiteY6" fmla="*/ 1337481 h 1412104"/>
                <a:gd name="connsiteX7" fmla="*/ 2006221 w 2538484"/>
                <a:gd name="connsiteY7" fmla="*/ 1023582 h 1412104"/>
                <a:gd name="connsiteX8" fmla="*/ 2210937 w 2538484"/>
                <a:gd name="connsiteY8" fmla="*/ 1201003 h 1412104"/>
                <a:gd name="connsiteX9" fmla="*/ 2538484 w 2538484"/>
                <a:gd name="connsiteY9" fmla="*/ 0 h 1412104"/>
                <a:gd name="connsiteX0" fmla="*/ 0 w 2538484"/>
                <a:gd name="connsiteY0" fmla="*/ 109182 h 1348529"/>
                <a:gd name="connsiteX1" fmla="*/ 300251 w 2538484"/>
                <a:gd name="connsiteY1" fmla="*/ 573206 h 1348529"/>
                <a:gd name="connsiteX2" fmla="*/ 614149 w 2538484"/>
                <a:gd name="connsiteY2" fmla="*/ 327547 h 1348529"/>
                <a:gd name="connsiteX3" fmla="*/ 1050878 w 2538484"/>
                <a:gd name="connsiteY3" fmla="*/ 709684 h 1348529"/>
                <a:gd name="connsiteX4" fmla="*/ 1337481 w 2538484"/>
                <a:gd name="connsiteY4" fmla="*/ 439021 h 1348529"/>
                <a:gd name="connsiteX5" fmla="*/ 1680634 w 2538484"/>
                <a:gd name="connsiteY5" fmla="*/ 1330075 h 1348529"/>
                <a:gd name="connsiteX6" fmla="*/ 1815152 w 2538484"/>
                <a:gd name="connsiteY6" fmla="*/ 1337481 h 1348529"/>
                <a:gd name="connsiteX7" fmla="*/ 2006221 w 2538484"/>
                <a:gd name="connsiteY7" fmla="*/ 1023582 h 1348529"/>
                <a:gd name="connsiteX8" fmla="*/ 2210937 w 2538484"/>
                <a:gd name="connsiteY8" fmla="*/ 1201003 h 1348529"/>
                <a:gd name="connsiteX9" fmla="*/ 2538484 w 2538484"/>
                <a:gd name="connsiteY9" fmla="*/ 0 h 1348529"/>
                <a:gd name="connsiteX0" fmla="*/ 0 w 2538484"/>
                <a:gd name="connsiteY0" fmla="*/ 109182 h 1352613"/>
                <a:gd name="connsiteX1" fmla="*/ 300251 w 2538484"/>
                <a:gd name="connsiteY1" fmla="*/ 573206 h 1352613"/>
                <a:gd name="connsiteX2" fmla="*/ 614149 w 2538484"/>
                <a:gd name="connsiteY2" fmla="*/ 327547 h 1352613"/>
                <a:gd name="connsiteX3" fmla="*/ 1050878 w 2538484"/>
                <a:gd name="connsiteY3" fmla="*/ 709684 h 1352613"/>
                <a:gd name="connsiteX4" fmla="*/ 1337481 w 2538484"/>
                <a:gd name="connsiteY4" fmla="*/ 439021 h 1352613"/>
                <a:gd name="connsiteX5" fmla="*/ 1680634 w 2538484"/>
                <a:gd name="connsiteY5" fmla="*/ 1330075 h 1352613"/>
                <a:gd name="connsiteX6" fmla="*/ 1815152 w 2538484"/>
                <a:gd name="connsiteY6" fmla="*/ 1337481 h 1352613"/>
                <a:gd name="connsiteX7" fmla="*/ 2006221 w 2538484"/>
                <a:gd name="connsiteY7" fmla="*/ 1023582 h 1352613"/>
                <a:gd name="connsiteX8" fmla="*/ 2210937 w 2538484"/>
                <a:gd name="connsiteY8" fmla="*/ 1201003 h 1352613"/>
                <a:gd name="connsiteX9" fmla="*/ 2538484 w 2538484"/>
                <a:gd name="connsiteY9" fmla="*/ 0 h 1352613"/>
                <a:gd name="connsiteX0" fmla="*/ 0 w 2538484"/>
                <a:gd name="connsiteY0" fmla="*/ 109182 h 1352613"/>
                <a:gd name="connsiteX1" fmla="*/ 300251 w 2538484"/>
                <a:gd name="connsiteY1" fmla="*/ 573206 h 1352613"/>
                <a:gd name="connsiteX2" fmla="*/ 614149 w 2538484"/>
                <a:gd name="connsiteY2" fmla="*/ 327547 h 1352613"/>
                <a:gd name="connsiteX3" fmla="*/ 1050878 w 2538484"/>
                <a:gd name="connsiteY3" fmla="*/ 709684 h 1352613"/>
                <a:gd name="connsiteX4" fmla="*/ 1337481 w 2538484"/>
                <a:gd name="connsiteY4" fmla="*/ 439021 h 1352613"/>
                <a:gd name="connsiteX5" fmla="*/ 1680634 w 2538484"/>
                <a:gd name="connsiteY5" fmla="*/ 1330075 h 1352613"/>
                <a:gd name="connsiteX6" fmla="*/ 1815152 w 2538484"/>
                <a:gd name="connsiteY6" fmla="*/ 1337481 h 1352613"/>
                <a:gd name="connsiteX7" fmla="*/ 2006221 w 2538484"/>
                <a:gd name="connsiteY7" fmla="*/ 1023582 h 1352613"/>
                <a:gd name="connsiteX8" fmla="*/ 2210937 w 2538484"/>
                <a:gd name="connsiteY8" fmla="*/ 1201003 h 1352613"/>
                <a:gd name="connsiteX9" fmla="*/ 2538484 w 2538484"/>
                <a:gd name="connsiteY9" fmla="*/ 0 h 1352613"/>
                <a:gd name="connsiteX0" fmla="*/ 0 w 2538484"/>
                <a:gd name="connsiteY0" fmla="*/ 109182 h 1355884"/>
                <a:gd name="connsiteX1" fmla="*/ 300251 w 2538484"/>
                <a:gd name="connsiteY1" fmla="*/ 573206 h 1355884"/>
                <a:gd name="connsiteX2" fmla="*/ 614149 w 2538484"/>
                <a:gd name="connsiteY2" fmla="*/ 327547 h 1355884"/>
                <a:gd name="connsiteX3" fmla="*/ 1050878 w 2538484"/>
                <a:gd name="connsiteY3" fmla="*/ 709684 h 1355884"/>
                <a:gd name="connsiteX4" fmla="*/ 1337481 w 2538484"/>
                <a:gd name="connsiteY4" fmla="*/ 439021 h 1355884"/>
                <a:gd name="connsiteX5" fmla="*/ 1680634 w 2538484"/>
                <a:gd name="connsiteY5" fmla="*/ 1330075 h 1355884"/>
                <a:gd name="connsiteX6" fmla="*/ 1815152 w 2538484"/>
                <a:gd name="connsiteY6" fmla="*/ 1337481 h 1355884"/>
                <a:gd name="connsiteX7" fmla="*/ 2006221 w 2538484"/>
                <a:gd name="connsiteY7" fmla="*/ 1023582 h 1355884"/>
                <a:gd name="connsiteX8" fmla="*/ 2210937 w 2538484"/>
                <a:gd name="connsiteY8" fmla="*/ 1201003 h 1355884"/>
                <a:gd name="connsiteX9" fmla="*/ 2538484 w 2538484"/>
                <a:gd name="connsiteY9" fmla="*/ 0 h 1355884"/>
                <a:gd name="connsiteX0" fmla="*/ 0 w 2538484"/>
                <a:gd name="connsiteY0" fmla="*/ 109182 h 1337664"/>
                <a:gd name="connsiteX1" fmla="*/ 300251 w 2538484"/>
                <a:gd name="connsiteY1" fmla="*/ 573206 h 1337664"/>
                <a:gd name="connsiteX2" fmla="*/ 614149 w 2538484"/>
                <a:gd name="connsiteY2" fmla="*/ 327547 h 1337664"/>
                <a:gd name="connsiteX3" fmla="*/ 1050878 w 2538484"/>
                <a:gd name="connsiteY3" fmla="*/ 709684 h 1337664"/>
                <a:gd name="connsiteX4" fmla="*/ 1337481 w 2538484"/>
                <a:gd name="connsiteY4" fmla="*/ 439021 h 1337664"/>
                <a:gd name="connsiteX5" fmla="*/ 1680634 w 2538484"/>
                <a:gd name="connsiteY5" fmla="*/ 1330075 h 1337664"/>
                <a:gd name="connsiteX6" fmla="*/ 1815152 w 2538484"/>
                <a:gd name="connsiteY6" fmla="*/ 1337481 h 1337664"/>
                <a:gd name="connsiteX7" fmla="*/ 2006221 w 2538484"/>
                <a:gd name="connsiteY7" fmla="*/ 1023582 h 1337664"/>
                <a:gd name="connsiteX8" fmla="*/ 2210937 w 2538484"/>
                <a:gd name="connsiteY8" fmla="*/ 1201003 h 1337664"/>
                <a:gd name="connsiteX9" fmla="*/ 2538484 w 2538484"/>
                <a:gd name="connsiteY9" fmla="*/ 0 h 1337664"/>
                <a:gd name="connsiteX0" fmla="*/ 0 w 2538484"/>
                <a:gd name="connsiteY0" fmla="*/ 109182 h 1337664"/>
                <a:gd name="connsiteX1" fmla="*/ 300251 w 2538484"/>
                <a:gd name="connsiteY1" fmla="*/ 573206 h 1337664"/>
                <a:gd name="connsiteX2" fmla="*/ 614149 w 2538484"/>
                <a:gd name="connsiteY2" fmla="*/ 327547 h 1337664"/>
                <a:gd name="connsiteX3" fmla="*/ 1050878 w 2538484"/>
                <a:gd name="connsiteY3" fmla="*/ 709684 h 1337664"/>
                <a:gd name="connsiteX4" fmla="*/ 1378424 w 2538484"/>
                <a:gd name="connsiteY4" fmla="*/ 777083 h 1337664"/>
                <a:gd name="connsiteX5" fmla="*/ 1680634 w 2538484"/>
                <a:gd name="connsiteY5" fmla="*/ 1330075 h 1337664"/>
                <a:gd name="connsiteX6" fmla="*/ 1815152 w 2538484"/>
                <a:gd name="connsiteY6" fmla="*/ 1337481 h 1337664"/>
                <a:gd name="connsiteX7" fmla="*/ 2006221 w 2538484"/>
                <a:gd name="connsiteY7" fmla="*/ 1023582 h 1337664"/>
                <a:gd name="connsiteX8" fmla="*/ 2210937 w 2538484"/>
                <a:gd name="connsiteY8" fmla="*/ 1201003 h 1337664"/>
                <a:gd name="connsiteX9" fmla="*/ 2538484 w 2538484"/>
                <a:gd name="connsiteY9" fmla="*/ 0 h 1337664"/>
                <a:gd name="connsiteX0" fmla="*/ 0 w 2538484"/>
                <a:gd name="connsiteY0" fmla="*/ 109182 h 1337664"/>
                <a:gd name="connsiteX1" fmla="*/ 300251 w 2538484"/>
                <a:gd name="connsiteY1" fmla="*/ 573206 h 1337664"/>
                <a:gd name="connsiteX2" fmla="*/ 614149 w 2538484"/>
                <a:gd name="connsiteY2" fmla="*/ 327547 h 1337664"/>
                <a:gd name="connsiteX3" fmla="*/ 1050878 w 2538484"/>
                <a:gd name="connsiteY3" fmla="*/ 844908 h 1337664"/>
                <a:gd name="connsiteX4" fmla="*/ 1378424 w 2538484"/>
                <a:gd name="connsiteY4" fmla="*/ 777083 h 1337664"/>
                <a:gd name="connsiteX5" fmla="*/ 1680634 w 2538484"/>
                <a:gd name="connsiteY5" fmla="*/ 1330075 h 1337664"/>
                <a:gd name="connsiteX6" fmla="*/ 1815152 w 2538484"/>
                <a:gd name="connsiteY6" fmla="*/ 1337481 h 1337664"/>
                <a:gd name="connsiteX7" fmla="*/ 2006221 w 2538484"/>
                <a:gd name="connsiteY7" fmla="*/ 1023582 h 1337664"/>
                <a:gd name="connsiteX8" fmla="*/ 2210937 w 2538484"/>
                <a:gd name="connsiteY8" fmla="*/ 1201003 h 1337664"/>
                <a:gd name="connsiteX9" fmla="*/ 2538484 w 2538484"/>
                <a:gd name="connsiteY9" fmla="*/ 0 h 1337664"/>
                <a:gd name="connsiteX0" fmla="*/ 0 w 2538484"/>
                <a:gd name="connsiteY0" fmla="*/ 109182 h 1337664"/>
                <a:gd name="connsiteX1" fmla="*/ 300251 w 2538484"/>
                <a:gd name="connsiteY1" fmla="*/ 573206 h 1337664"/>
                <a:gd name="connsiteX2" fmla="*/ 614149 w 2538484"/>
                <a:gd name="connsiteY2" fmla="*/ 327547 h 1337664"/>
                <a:gd name="connsiteX3" fmla="*/ 1050878 w 2538484"/>
                <a:gd name="connsiteY3" fmla="*/ 844908 h 1337664"/>
                <a:gd name="connsiteX4" fmla="*/ 1433015 w 2538484"/>
                <a:gd name="connsiteY4" fmla="*/ 1047532 h 1337664"/>
                <a:gd name="connsiteX5" fmla="*/ 1680634 w 2538484"/>
                <a:gd name="connsiteY5" fmla="*/ 1330075 h 1337664"/>
                <a:gd name="connsiteX6" fmla="*/ 1815152 w 2538484"/>
                <a:gd name="connsiteY6" fmla="*/ 1337481 h 1337664"/>
                <a:gd name="connsiteX7" fmla="*/ 2006221 w 2538484"/>
                <a:gd name="connsiteY7" fmla="*/ 1023582 h 1337664"/>
                <a:gd name="connsiteX8" fmla="*/ 2210937 w 2538484"/>
                <a:gd name="connsiteY8" fmla="*/ 1201003 h 1337664"/>
                <a:gd name="connsiteX9" fmla="*/ 2538484 w 2538484"/>
                <a:gd name="connsiteY9" fmla="*/ 0 h 1337664"/>
                <a:gd name="connsiteX0" fmla="*/ 0 w 2538484"/>
                <a:gd name="connsiteY0" fmla="*/ 109182 h 1342815"/>
                <a:gd name="connsiteX1" fmla="*/ 300251 w 2538484"/>
                <a:gd name="connsiteY1" fmla="*/ 573206 h 1342815"/>
                <a:gd name="connsiteX2" fmla="*/ 614149 w 2538484"/>
                <a:gd name="connsiteY2" fmla="*/ 327547 h 1342815"/>
                <a:gd name="connsiteX3" fmla="*/ 1050878 w 2538484"/>
                <a:gd name="connsiteY3" fmla="*/ 844908 h 1342815"/>
                <a:gd name="connsiteX4" fmla="*/ 1433015 w 2538484"/>
                <a:gd name="connsiteY4" fmla="*/ 1047532 h 1342815"/>
                <a:gd name="connsiteX5" fmla="*/ 1680634 w 2538484"/>
                <a:gd name="connsiteY5" fmla="*/ 1330075 h 1342815"/>
                <a:gd name="connsiteX6" fmla="*/ 1815152 w 2538484"/>
                <a:gd name="connsiteY6" fmla="*/ 1337481 h 1342815"/>
                <a:gd name="connsiteX7" fmla="*/ 1978925 w 2538484"/>
                <a:gd name="connsiteY7" fmla="*/ 1212896 h 1342815"/>
                <a:gd name="connsiteX8" fmla="*/ 2210937 w 2538484"/>
                <a:gd name="connsiteY8" fmla="*/ 1201003 h 1342815"/>
                <a:gd name="connsiteX9" fmla="*/ 2538484 w 2538484"/>
                <a:gd name="connsiteY9" fmla="*/ 0 h 1342815"/>
                <a:gd name="connsiteX0" fmla="*/ 0 w 2538484"/>
                <a:gd name="connsiteY0" fmla="*/ 109182 h 1573480"/>
                <a:gd name="connsiteX1" fmla="*/ 300251 w 2538484"/>
                <a:gd name="connsiteY1" fmla="*/ 573206 h 1573480"/>
                <a:gd name="connsiteX2" fmla="*/ 614149 w 2538484"/>
                <a:gd name="connsiteY2" fmla="*/ 327547 h 1573480"/>
                <a:gd name="connsiteX3" fmla="*/ 1050878 w 2538484"/>
                <a:gd name="connsiteY3" fmla="*/ 844908 h 1573480"/>
                <a:gd name="connsiteX4" fmla="*/ 1433015 w 2538484"/>
                <a:gd name="connsiteY4" fmla="*/ 1047532 h 1573480"/>
                <a:gd name="connsiteX5" fmla="*/ 1694282 w 2538484"/>
                <a:gd name="connsiteY5" fmla="*/ 1573480 h 1573480"/>
                <a:gd name="connsiteX6" fmla="*/ 1815152 w 2538484"/>
                <a:gd name="connsiteY6" fmla="*/ 1337481 h 1573480"/>
                <a:gd name="connsiteX7" fmla="*/ 1978925 w 2538484"/>
                <a:gd name="connsiteY7" fmla="*/ 1212896 h 1573480"/>
                <a:gd name="connsiteX8" fmla="*/ 2210937 w 2538484"/>
                <a:gd name="connsiteY8" fmla="*/ 1201003 h 1573480"/>
                <a:gd name="connsiteX9" fmla="*/ 2538484 w 2538484"/>
                <a:gd name="connsiteY9" fmla="*/ 0 h 1573480"/>
                <a:gd name="connsiteX0" fmla="*/ 0 w 2538484"/>
                <a:gd name="connsiteY0" fmla="*/ 109182 h 1573480"/>
                <a:gd name="connsiteX1" fmla="*/ 300251 w 2538484"/>
                <a:gd name="connsiteY1" fmla="*/ 573206 h 1573480"/>
                <a:gd name="connsiteX2" fmla="*/ 614149 w 2538484"/>
                <a:gd name="connsiteY2" fmla="*/ 327547 h 1573480"/>
                <a:gd name="connsiteX3" fmla="*/ 1050878 w 2538484"/>
                <a:gd name="connsiteY3" fmla="*/ 844908 h 1573480"/>
                <a:gd name="connsiteX4" fmla="*/ 1433015 w 2538484"/>
                <a:gd name="connsiteY4" fmla="*/ 1047532 h 1573480"/>
                <a:gd name="connsiteX5" fmla="*/ 1694282 w 2538484"/>
                <a:gd name="connsiteY5" fmla="*/ 1573480 h 1573480"/>
                <a:gd name="connsiteX6" fmla="*/ 1815152 w 2538484"/>
                <a:gd name="connsiteY6" fmla="*/ 1337481 h 1573480"/>
                <a:gd name="connsiteX7" fmla="*/ 1978925 w 2538484"/>
                <a:gd name="connsiteY7" fmla="*/ 1212896 h 1573480"/>
                <a:gd name="connsiteX8" fmla="*/ 2265528 w 2538484"/>
                <a:gd name="connsiteY8" fmla="*/ 957598 h 1573480"/>
                <a:gd name="connsiteX9" fmla="*/ 2538484 w 2538484"/>
                <a:gd name="connsiteY9" fmla="*/ 0 h 1573480"/>
                <a:gd name="connsiteX0" fmla="*/ 0 w 2538484"/>
                <a:gd name="connsiteY0" fmla="*/ 109182 h 1573480"/>
                <a:gd name="connsiteX1" fmla="*/ 313899 w 2538484"/>
                <a:gd name="connsiteY1" fmla="*/ 356847 h 1573480"/>
                <a:gd name="connsiteX2" fmla="*/ 614149 w 2538484"/>
                <a:gd name="connsiteY2" fmla="*/ 327547 h 1573480"/>
                <a:gd name="connsiteX3" fmla="*/ 1050878 w 2538484"/>
                <a:gd name="connsiteY3" fmla="*/ 844908 h 1573480"/>
                <a:gd name="connsiteX4" fmla="*/ 1433015 w 2538484"/>
                <a:gd name="connsiteY4" fmla="*/ 1047532 h 1573480"/>
                <a:gd name="connsiteX5" fmla="*/ 1694282 w 2538484"/>
                <a:gd name="connsiteY5" fmla="*/ 1573480 h 1573480"/>
                <a:gd name="connsiteX6" fmla="*/ 1815152 w 2538484"/>
                <a:gd name="connsiteY6" fmla="*/ 1337481 h 1573480"/>
                <a:gd name="connsiteX7" fmla="*/ 1978925 w 2538484"/>
                <a:gd name="connsiteY7" fmla="*/ 1212896 h 1573480"/>
                <a:gd name="connsiteX8" fmla="*/ 2265528 w 2538484"/>
                <a:gd name="connsiteY8" fmla="*/ 957598 h 1573480"/>
                <a:gd name="connsiteX9" fmla="*/ 2538484 w 2538484"/>
                <a:gd name="connsiteY9" fmla="*/ 0 h 1573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38484" h="1573480">
                  <a:moveTo>
                    <a:pt x="0" y="109182"/>
                  </a:moveTo>
                  <a:cubicBezTo>
                    <a:pt x="98946" y="322997"/>
                    <a:pt x="211541" y="320453"/>
                    <a:pt x="313899" y="356847"/>
                  </a:cubicBezTo>
                  <a:cubicBezTo>
                    <a:pt x="416257" y="393241"/>
                    <a:pt x="491319" y="246204"/>
                    <a:pt x="614149" y="327547"/>
                  </a:cubicBezTo>
                  <a:cubicBezTo>
                    <a:pt x="736979" y="408890"/>
                    <a:pt x="914400" y="724911"/>
                    <a:pt x="1050878" y="844908"/>
                  </a:cubicBezTo>
                  <a:cubicBezTo>
                    <a:pt x="1187356" y="964906"/>
                    <a:pt x="1325781" y="926103"/>
                    <a:pt x="1433015" y="1047532"/>
                  </a:cubicBezTo>
                  <a:cubicBezTo>
                    <a:pt x="1540249" y="1168961"/>
                    <a:pt x="1614670" y="1553167"/>
                    <a:pt x="1694282" y="1573480"/>
                  </a:cubicBezTo>
                  <a:cubicBezTo>
                    <a:pt x="1773895" y="1558947"/>
                    <a:pt x="1767712" y="1397578"/>
                    <a:pt x="1815152" y="1337481"/>
                  </a:cubicBezTo>
                  <a:cubicBezTo>
                    <a:pt x="1862593" y="1277384"/>
                    <a:pt x="1903862" y="1276210"/>
                    <a:pt x="1978925" y="1212896"/>
                  </a:cubicBezTo>
                  <a:cubicBezTo>
                    <a:pt x="2053988" y="1149582"/>
                    <a:pt x="2172268" y="1159747"/>
                    <a:pt x="2265528" y="957598"/>
                  </a:cubicBezTo>
                  <a:cubicBezTo>
                    <a:pt x="2358788" y="755449"/>
                    <a:pt x="2419066" y="515203"/>
                    <a:pt x="2538484" y="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/>
            </a:p>
          </p:txBody>
        </p:sp>
        <p:sp>
          <p:nvSpPr>
            <p:cNvPr id="51" name="Oval 50"/>
            <p:cNvSpPr/>
            <p:nvPr/>
          </p:nvSpPr>
          <p:spPr>
            <a:xfrm>
              <a:off x="6064884" y="5047936"/>
              <a:ext cx="145709" cy="145709"/>
            </a:xfrm>
            <a:prstGeom prst="ellips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/>
            </a:p>
          </p:txBody>
        </p:sp>
        <p:grpSp>
          <p:nvGrpSpPr>
            <p:cNvPr id="52" name="Group 51"/>
            <p:cNvGrpSpPr/>
            <p:nvPr/>
          </p:nvGrpSpPr>
          <p:grpSpPr>
            <a:xfrm>
              <a:off x="5682481" y="5239881"/>
              <a:ext cx="691215" cy="364944"/>
              <a:chOff x="6222590" y="4580996"/>
              <a:chExt cx="713358" cy="376635"/>
            </a:xfrm>
          </p:grpSpPr>
          <p:sp>
            <p:nvSpPr>
              <p:cNvPr id="65" name="TextBox 64"/>
              <p:cNvSpPr txBox="1"/>
              <p:nvPr/>
            </p:nvSpPr>
            <p:spPr>
              <a:xfrm>
                <a:off x="6222590" y="4671759"/>
                <a:ext cx="713358" cy="2858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200" dirty="0"/>
                  <a:t>000001 </a:t>
                </a:r>
              </a:p>
            </p:txBody>
          </p:sp>
          <p:cxnSp>
            <p:nvCxnSpPr>
              <p:cNvPr id="66" name="Straight Connector 65"/>
              <p:cNvCxnSpPr/>
              <p:nvPr/>
            </p:nvCxnSpPr>
            <p:spPr>
              <a:xfrm>
                <a:off x="6672334" y="4580996"/>
                <a:ext cx="0" cy="10800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3" name="Group 52"/>
            <p:cNvGrpSpPr/>
            <p:nvPr/>
          </p:nvGrpSpPr>
          <p:grpSpPr>
            <a:xfrm>
              <a:off x="5035118" y="4748922"/>
              <a:ext cx="2635341" cy="1563402"/>
              <a:chOff x="5554488" y="4337888"/>
              <a:chExt cx="2719762" cy="1613486"/>
            </a:xfrm>
          </p:grpSpPr>
          <p:sp>
            <p:nvSpPr>
              <p:cNvPr id="59" name="TextBox 58"/>
              <p:cNvSpPr txBox="1"/>
              <p:nvPr/>
            </p:nvSpPr>
            <p:spPr>
              <a:xfrm>
                <a:off x="7416031" y="5665501"/>
                <a:ext cx="713357" cy="2858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200" dirty="0"/>
                  <a:t>110010 </a:t>
                </a:r>
              </a:p>
            </p:txBody>
          </p:sp>
          <p:sp>
            <p:nvSpPr>
              <p:cNvPr id="60" name="TextBox 59"/>
              <p:cNvSpPr txBox="1"/>
              <p:nvPr/>
            </p:nvSpPr>
            <p:spPr>
              <a:xfrm>
                <a:off x="5554488" y="4658708"/>
                <a:ext cx="676962" cy="2858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200" dirty="0"/>
                  <a:t>111101</a:t>
                </a:r>
              </a:p>
            </p:txBody>
          </p:sp>
          <p:sp>
            <p:nvSpPr>
              <p:cNvPr id="61" name="TextBox 60"/>
              <p:cNvSpPr txBox="1"/>
              <p:nvPr/>
            </p:nvSpPr>
            <p:spPr>
              <a:xfrm>
                <a:off x="7560893" y="5399359"/>
                <a:ext cx="713357" cy="2858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200" dirty="0"/>
                  <a:t>001110 </a:t>
                </a:r>
              </a:p>
            </p:txBody>
          </p:sp>
          <p:cxnSp>
            <p:nvCxnSpPr>
              <p:cNvPr id="62" name="Straight Connector 61"/>
              <p:cNvCxnSpPr/>
              <p:nvPr/>
            </p:nvCxnSpPr>
            <p:spPr>
              <a:xfrm>
                <a:off x="7800534" y="5120006"/>
                <a:ext cx="6107" cy="34930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/>
              <p:cNvCxnSpPr>
                <a:stCxn id="50" idx="1"/>
                <a:endCxn id="60" idx="0"/>
              </p:cNvCxnSpPr>
              <p:nvPr/>
            </p:nvCxnSpPr>
            <p:spPr>
              <a:xfrm>
                <a:off x="5934201" y="4337888"/>
                <a:ext cx="114756" cy="32082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/>
              <p:cNvCxnSpPr>
                <a:stCxn id="50" idx="6"/>
              </p:cNvCxnSpPr>
              <p:nvPr/>
            </p:nvCxnSpPr>
            <p:spPr>
              <a:xfrm>
                <a:off x="7435452" y="5327608"/>
                <a:ext cx="109846" cy="42435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4" name="Straight Connector 53"/>
            <p:cNvCxnSpPr>
              <a:stCxn id="50" idx="5"/>
            </p:cNvCxnSpPr>
            <p:nvPr/>
          </p:nvCxnSpPr>
          <p:spPr>
            <a:xfrm flipH="1">
              <a:off x="6577885" y="5938714"/>
              <a:ext cx="162695" cy="268691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Freeform 54"/>
            <p:cNvSpPr/>
            <p:nvPr/>
          </p:nvSpPr>
          <p:spPr>
            <a:xfrm>
              <a:off x="5107911" y="4459050"/>
              <a:ext cx="2459691" cy="828358"/>
            </a:xfrm>
            <a:custGeom>
              <a:avLst/>
              <a:gdLst>
                <a:gd name="connsiteX0" fmla="*/ 0 w 2538484"/>
                <a:gd name="connsiteY0" fmla="*/ 109182 h 1370015"/>
                <a:gd name="connsiteX1" fmla="*/ 300251 w 2538484"/>
                <a:gd name="connsiteY1" fmla="*/ 573206 h 1370015"/>
                <a:gd name="connsiteX2" fmla="*/ 614149 w 2538484"/>
                <a:gd name="connsiteY2" fmla="*/ 327547 h 1370015"/>
                <a:gd name="connsiteX3" fmla="*/ 1050878 w 2538484"/>
                <a:gd name="connsiteY3" fmla="*/ 709684 h 1370015"/>
                <a:gd name="connsiteX4" fmla="*/ 1337481 w 2538484"/>
                <a:gd name="connsiteY4" fmla="*/ 95535 h 1370015"/>
                <a:gd name="connsiteX5" fmla="*/ 1815152 w 2538484"/>
                <a:gd name="connsiteY5" fmla="*/ 1337481 h 1370015"/>
                <a:gd name="connsiteX6" fmla="*/ 2006221 w 2538484"/>
                <a:gd name="connsiteY6" fmla="*/ 1023582 h 1370015"/>
                <a:gd name="connsiteX7" fmla="*/ 2210937 w 2538484"/>
                <a:gd name="connsiteY7" fmla="*/ 1201003 h 1370015"/>
                <a:gd name="connsiteX8" fmla="*/ 2538484 w 2538484"/>
                <a:gd name="connsiteY8" fmla="*/ 0 h 1370015"/>
                <a:gd name="connsiteX0" fmla="*/ 0 w 2538484"/>
                <a:gd name="connsiteY0" fmla="*/ 109182 h 1347048"/>
                <a:gd name="connsiteX1" fmla="*/ 300251 w 2538484"/>
                <a:gd name="connsiteY1" fmla="*/ 573206 h 1347048"/>
                <a:gd name="connsiteX2" fmla="*/ 614149 w 2538484"/>
                <a:gd name="connsiteY2" fmla="*/ 327547 h 1347048"/>
                <a:gd name="connsiteX3" fmla="*/ 1050878 w 2538484"/>
                <a:gd name="connsiteY3" fmla="*/ 709684 h 1347048"/>
                <a:gd name="connsiteX4" fmla="*/ 1337481 w 2538484"/>
                <a:gd name="connsiteY4" fmla="*/ 95535 h 1347048"/>
                <a:gd name="connsiteX5" fmla="*/ 1724436 w 2538484"/>
                <a:gd name="connsiteY5" fmla="*/ 1153818 h 1347048"/>
                <a:gd name="connsiteX6" fmla="*/ 1815152 w 2538484"/>
                <a:gd name="connsiteY6" fmla="*/ 1337481 h 1347048"/>
                <a:gd name="connsiteX7" fmla="*/ 2006221 w 2538484"/>
                <a:gd name="connsiteY7" fmla="*/ 1023582 h 1347048"/>
                <a:gd name="connsiteX8" fmla="*/ 2210937 w 2538484"/>
                <a:gd name="connsiteY8" fmla="*/ 1201003 h 1347048"/>
                <a:gd name="connsiteX9" fmla="*/ 2538484 w 2538484"/>
                <a:gd name="connsiteY9" fmla="*/ 0 h 1347048"/>
                <a:gd name="connsiteX0" fmla="*/ 0 w 2538484"/>
                <a:gd name="connsiteY0" fmla="*/ 109182 h 1582156"/>
                <a:gd name="connsiteX1" fmla="*/ 300251 w 2538484"/>
                <a:gd name="connsiteY1" fmla="*/ 573206 h 1582156"/>
                <a:gd name="connsiteX2" fmla="*/ 614149 w 2538484"/>
                <a:gd name="connsiteY2" fmla="*/ 327547 h 1582156"/>
                <a:gd name="connsiteX3" fmla="*/ 1050878 w 2538484"/>
                <a:gd name="connsiteY3" fmla="*/ 709684 h 1582156"/>
                <a:gd name="connsiteX4" fmla="*/ 1337481 w 2538484"/>
                <a:gd name="connsiteY4" fmla="*/ 95535 h 1582156"/>
                <a:gd name="connsiteX5" fmla="*/ 1749574 w 2538484"/>
                <a:gd name="connsiteY5" fmla="*/ 1510445 h 1582156"/>
                <a:gd name="connsiteX6" fmla="*/ 1815152 w 2538484"/>
                <a:gd name="connsiteY6" fmla="*/ 1337481 h 1582156"/>
                <a:gd name="connsiteX7" fmla="*/ 2006221 w 2538484"/>
                <a:gd name="connsiteY7" fmla="*/ 1023582 h 1582156"/>
                <a:gd name="connsiteX8" fmla="*/ 2210937 w 2538484"/>
                <a:gd name="connsiteY8" fmla="*/ 1201003 h 1582156"/>
                <a:gd name="connsiteX9" fmla="*/ 2538484 w 2538484"/>
                <a:gd name="connsiteY9" fmla="*/ 0 h 1582156"/>
                <a:gd name="connsiteX0" fmla="*/ 0 w 2538484"/>
                <a:gd name="connsiteY0" fmla="*/ 109182 h 1510446"/>
                <a:gd name="connsiteX1" fmla="*/ 300251 w 2538484"/>
                <a:gd name="connsiteY1" fmla="*/ 573206 h 1510446"/>
                <a:gd name="connsiteX2" fmla="*/ 614149 w 2538484"/>
                <a:gd name="connsiteY2" fmla="*/ 327547 h 1510446"/>
                <a:gd name="connsiteX3" fmla="*/ 1050878 w 2538484"/>
                <a:gd name="connsiteY3" fmla="*/ 709684 h 1510446"/>
                <a:gd name="connsiteX4" fmla="*/ 1337481 w 2538484"/>
                <a:gd name="connsiteY4" fmla="*/ 95535 h 1510446"/>
                <a:gd name="connsiteX5" fmla="*/ 1749574 w 2538484"/>
                <a:gd name="connsiteY5" fmla="*/ 1510445 h 1510446"/>
                <a:gd name="connsiteX6" fmla="*/ 1815152 w 2538484"/>
                <a:gd name="connsiteY6" fmla="*/ 1337481 h 1510446"/>
                <a:gd name="connsiteX7" fmla="*/ 2006221 w 2538484"/>
                <a:gd name="connsiteY7" fmla="*/ 1023582 h 1510446"/>
                <a:gd name="connsiteX8" fmla="*/ 2210937 w 2538484"/>
                <a:gd name="connsiteY8" fmla="*/ 1201003 h 1510446"/>
                <a:gd name="connsiteX9" fmla="*/ 2538484 w 2538484"/>
                <a:gd name="connsiteY9" fmla="*/ 0 h 1510446"/>
                <a:gd name="connsiteX0" fmla="*/ 0 w 2538484"/>
                <a:gd name="connsiteY0" fmla="*/ 109182 h 1510444"/>
                <a:gd name="connsiteX1" fmla="*/ 300251 w 2538484"/>
                <a:gd name="connsiteY1" fmla="*/ 573206 h 1510444"/>
                <a:gd name="connsiteX2" fmla="*/ 614149 w 2538484"/>
                <a:gd name="connsiteY2" fmla="*/ 327547 h 1510444"/>
                <a:gd name="connsiteX3" fmla="*/ 1050878 w 2538484"/>
                <a:gd name="connsiteY3" fmla="*/ 709684 h 1510444"/>
                <a:gd name="connsiteX4" fmla="*/ 1337481 w 2538484"/>
                <a:gd name="connsiteY4" fmla="*/ 95535 h 1510444"/>
                <a:gd name="connsiteX5" fmla="*/ 1749574 w 2538484"/>
                <a:gd name="connsiteY5" fmla="*/ 1510445 h 1510444"/>
                <a:gd name="connsiteX6" fmla="*/ 1815152 w 2538484"/>
                <a:gd name="connsiteY6" fmla="*/ 1337481 h 1510444"/>
                <a:gd name="connsiteX7" fmla="*/ 2006221 w 2538484"/>
                <a:gd name="connsiteY7" fmla="*/ 1023582 h 1510444"/>
                <a:gd name="connsiteX8" fmla="*/ 2210937 w 2538484"/>
                <a:gd name="connsiteY8" fmla="*/ 1201003 h 1510444"/>
                <a:gd name="connsiteX9" fmla="*/ 2538484 w 2538484"/>
                <a:gd name="connsiteY9" fmla="*/ 0 h 1510444"/>
                <a:gd name="connsiteX0" fmla="*/ 0 w 2538484"/>
                <a:gd name="connsiteY0" fmla="*/ 109182 h 1510446"/>
                <a:gd name="connsiteX1" fmla="*/ 300251 w 2538484"/>
                <a:gd name="connsiteY1" fmla="*/ 573206 h 1510446"/>
                <a:gd name="connsiteX2" fmla="*/ 614149 w 2538484"/>
                <a:gd name="connsiteY2" fmla="*/ 327547 h 1510446"/>
                <a:gd name="connsiteX3" fmla="*/ 1050878 w 2538484"/>
                <a:gd name="connsiteY3" fmla="*/ 709684 h 1510446"/>
                <a:gd name="connsiteX4" fmla="*/ 1337481 w 2538484"/>
                <a:gd name="connsiteY4" fmla="*/ 95535 h 1510446"/>
                <a:gd name="connsiteX5" fmla="*/ 1749574 w 2538484"/>
                <a:gd name="connsiteY5" fmla="*/ 1510445 h 1510446"/>
                <a:gd name="connsiteX6" fmla="*/ 1815152 w 2538484"/>
                <a:gd name="connsiteY6" fmla="*/ 1337481 h 1510446"/>
                <a:gd name="connsiteX7" fmla="*/ 2006221 w 2538484"/>
                <a:gd name="connsiteY7" fmla="*/ 1023582 h 1510446"/>
                <a:gd name="connsiteX8" fmla="*/ 2210937 w 2538484"/>
                <a:gd name="connsiteY8" fmla="*/ 1201003 h 1510446"/>
                <a:gd name="connsiteX9" fmla="*/ 2538484 w 2538484"/>
                <a:gd name="connsiteY9" fmla="*/ 0 h 1510446"/>
                <a:gd name="connsiteX0" fmla="*/ 0 w 2538484"/>
                <a:gd name="connsiteY0" fmla="*/ 109182 h 1510444"/>
                <a:gd name="connsiteX1" fmla="*/ 300251 w 2538484"/>
                <a:gd name="connsiteY1" fmla="*/ 573206 h 1510444"/>
                <a:gd name="connsiteX2" fmla="*/ 614149 w 2538484"/>
                <a:gd name="connsiteY2" fmla="*/ 327547 h 1510444"/>
                <a:gd name="connsiteX3" fmla="*/ 1050878 w 2538484"/>
                <a:gd name="connsiteY3" fmla="*/ 709684 h 1510444"/>
                <a:gd name="connsiteX4" fmla="*/ 1337481 w 2538484"/>
                <a:gd name="connsiteY4" fmla="*/ 95535 h 1510444"/>
                <a:gd name="connsiteX5" fmla="*/ 1749574 w 2538484"/>
                <a:gd name="connsiteY5" fmla="*/ 1510445 h 1510444"/>
                <a:gd name="connsiteX6" fmla="*/ 1815152 w 2538484"/>
                <a:gd name="connsiteY6" fmla="*/ 1337481 h 1510444"/>
                <a:gd name="connsiteX7" fmla="*/ 2006221 w 2538484"/>
                <a:gd name="connsiteY7" fmla="*/ 1023582 h 1510444"/>
                <a:gd name="connsiteX8" fmla="*/ 2210937 w 2538484"/>
                <a:gd name="connsiteY8" fmla="*/ 1201003 h 1510444"/>
                <a:gd name="connsiteX9" fmla="*/ 2538484 w 2538484"/>
                <a:gd name="connsiteY9" fmla="*/ 0 h 1510444"/>
                <a:gd name="connsiteX0" fmla="*/ 0 w 2538484"/>
                <a:gd name="connsiteY0" fmla="*/ 109182 h 1510446"/>
                <a:gd name="connsiteX1" fmla="*/ 300251 w 2538484"/>
                <a:gd name="connsiteY1" fmla="*/ 573206 h 1510446"/>
                <a:gd name="connsiteX2" fmla="*/ 614149 w 2538484"/>
                <a:gd name="connsiteY2" fmla="*/ 327547 h 1510446"/>
                <a:gd name="connsiteX3" fmla="*/ 1050878 w 2538484"/>
                <a:gd name="connsiteY3" fmla="*/ 709684 h 1510446"/>
                <a:gd name="connsiteX4" fmla="*/ 1337481 w 2538484"/>
                <a:gd name="connsiteY4" fmla="*/ 95535 h 1510446"/>
                <a:gd name="connsiteX5" fmla="*/ 1749574 w 2538484"/>
                <a:gd name="connsiteY5" fmla="*/ 1510445 h 1510446"/>
                <a:gd name="connsiteX6" fmla="*/ 1815152 w 2538484"/>
                <a:gd name="connsiteY6" fmla="*/ 1337481 h 1510446"/>
                <a:gd name="connsiteX7" fmla="*/ 2006221 w 2538484"/>
                <a:gd name="connsiteY7" fmla="*/ 1023582 h 1510446"/>
                <a:gd name="connsiteX8" fmla="*/ 2210937 w 2538484"/>
                <a:gd name="connsiteY8" fmla="*/ 1201003 h 1510446"/>
                <a:gd name="connsiteX9" fmla="*/ 2538484 w 2538484"/>
                <a:gd name="connsiteY9" fmla="*/ 0 h 1510446"/>
                <a:gd name="connsiteX0" fmla="*/ 0 w 2538484"/>
                <a:gd name="connsiteY0" fmla="*/ 109182 h 1516016"/>
                <a:gd name="connsiteX1" fmla="*/ 300251 w 2538484"/>
                <a:gd name="connsiteY1" fmla="*/ 573206 h 1516016"/>
                <a:gd name="connsiteX2" fmla="*/ 614149 w 2538484"/>
                <a:gd name="connsiteY2" fmla="*/ 327547 h 1516016"/>
                <a:gd name="connsiteX3" fmla="*/ 1050878 w 2538484"/>
                <a:gd name="connsiteY3" fmla="*/ 709684 h 1516016"/>
                <a:gd name="connsiteX4" fmla="*/ 1337481 w 2538484"/>
                <a:gd name="connsiteY4" fmla="*/ 95535 h 1516016"/>
                <a:gd name="connsiteX5" fmla="*/ 1724435 w 2538484"/>
                <a:gd name="connsiteY5" fmla="*/ 1516016 h 1516016"/>
                <a:gd name="connsiteX6" fmla="*/ 1815152 w 2538484"/>
                <a:gd name="connsiteY6" fmla="*/ 1337481 h 1516016"/>
                <a:gd name="connsiteX7" fmla="*/ 2006221 w 2538484"/>
                <a:gd name="connsiteY7" fmla="*/ 1023582 h 1516016"/>
                <a:gd name="connsiteX8" fmla="*/ 2210937 w 2538484"/>
                <a:gd name="connsiteY8" fmla="*/ 1201003 h 1516016"/>
                <a:gd name="connsiteX9" fmla="*/ 2538484 w 2538484"/>
                <a:gd name="connsiteY9" fmla="*/ 0 h 1516016"/>
                <a:gd name="connsiteX0" fmla="*/ 0 w 2538484"/>
                <a:gd name="connsiteY0" fmla="*/ 109182 h 1516016"/>
                <a:gd name="connsiteX1" fmla="*/ 300251 w 2538484"/>
                <a:gd name="connsiteY1" fmla="*/ 573206 h 1516016"/>
                <a:gd name="connsiteX2" fmla="*/ 614149 w 2538484"/>
                <a:gd name="connsiteY2" fmla="*/ 327547 h 1516016"/>
                <a:gd name="connsiteX3" fmla="*/ 1050878 w 2538484"/>
                <a:gd name="connsiteY3" fmla="*/ 709684 h 1516016"/>
                <a:gd name="connsiteX4" fmla="*/ 1337481 w 2538484"/>
                <a:gd name="connsiteY4" fmla="*/ 95535 h 1516016"/>
                <a:gd name="connsiteX5" fmla="*/ 1724435 w 2538484"/>
                <a:gd name="connsiteY5" fmla="*/ 1516016 h 1516016"/>
                <a:gd name="connsiteX6" fmla="*/ 1815152 w 2538484"/>
                <a:gd name="connsiteY6" fmla="*/ 1337481 h 1516016"/>
                <a:gd name="connsiteX7" fmla="*/ 2006221 w 2538484"/>
                <a:gd name="connsiteY7" fmla="*/ 1023582 h 1516016"/>
                <a:gd name="connsiteX8" fmla="*/ 2210937 w 2538484"/>
                <a:gd name="connsiteY8" fmla="*/ 1201003 h 1516016"/>
                <a:gd name="connsiteX9" fmla="*/ 2538484 w 2538484"/>
                <a:gd name="connsiteY9" fmla="*/ 0 h 1516016"/>
                <a:gd name="connsiteX0" fmla="*/ 0 w 2538484"/>
                <a:gd name="connsiteY0" fmla="*/ 109182 h 1516016"/>
                <a:gd name="connsiteX1" fmla="*/ 300251 w 2538484"/>
                <a:gd name="connsiteY1" fmla="*/ 573206 h 1516016"/>
                <a:gd name="connsiteX2" fmla="*/ 614149 w 2538484"/>
                <a:gd name="connsiteY2" fmla="*/ 327547 h 1516016"/>
                <a:gd name="connsiteX3" fmla="*/ 1050878 w 2538484"/>
                <a:gd name="connsiteY3" fmla="*/ 709684 h 1516016"/>
                <a:gd name="connsiteX4" fmla="*/ 1337481 w 2538484"/>
                <a:gd name="connsiteY4" fmla="*/ 95535 h 1516016"/>
                <a:gd name="connsiteX5" fmla="*/ 1724435 w 2538484"/>
                <a:gd name="connsiteY5" fmla="*/ 1516016 h 1516016"/>
                <a:gd name="connsiteX6" fmla="*/ 1815152 w 2538484"/>
                <a:gd name="connsiteY6" fmla="*/ 1337481 h 1516016"/>
                <a:gd name="connsiteX7" fmla="*/ 2006221 w 2538484"/>
                <a:gd name="connsiteY7" fmla="*/ 1023582 h 1516016"/>
                <a:gd name="connsiteX8" fmla="*/ 2210937 w 2538484"/>
                <a:gd name="connsiteY8" fmla="*/ 1201003 h 1516016"/>
                <a:gd name="connsiteX9" fmla="*/ 2538484 w 2538484"/>
                <a:gd name="connsiteY9" fmla="*/ 0 h 1516016"/>
                <a:gd name="connsiteX0" fmla="*/ 0 w 2538484"/>
                <a:gd name="connsiteY0" fmla="*/ 109182 h 1516016"/>
                <a:gd name="connsiteX1" fmla="*/ 300251 w 2538484"/>
                <a:gd name="connsiteY1" fmla="*/ 573206 h 1516016"/>
                <a:gd name="connsiteX2" fmla="*/ 614149 w 2538484"/>
                <a:gd name="connsiteY2" fmla="*/ 327547 h 1516016"/>
                <a:gd name="connsiteX3" fmla="*/ 1050878 w 2538484"/>
                <a:gd name="connsiteY3" fmla="*/ 709684 h 1516016"/>
                <a:gd name="connsiteX4" fmla="*/ 1337481 w 2538484"/>
                <a:gd name="connsiteY4" fmla="*/ 95535 h 1516016"/>
                <a:gd name="connsiteX5" fmla="*/ 1724435 w 2538484"/>
                <a:gd name="connsiteY5" fmla="*/ 1516016 h 1516016"/>
                <a:gd name="connsiteX6" fmla="*/ 1815152 w 2538484"/>
                <a:gd name="connsiteY6" fmla="*/ 1337481 h 1516016"/>
                <a:gd name="connsiteX7" fmla="*/ 2006221 w 2538484"/>
                <a:gd name="connsiteY7" fmla="*/ 1023582 h 1516016"/>
                <a:gd name="connsiteX8" fmla="*/ 2210937 w 2538484"/>
                <a:gd name="connsiteY8" fmla="*/ 1201003 h 1516016"/>
                <a:gd name="connsiteX9" fmla="*/ 2538484 w 2538484"/>
                <a:gd name="connsiteY9" fmla="*/ 0 h 1516016"/>
                <a:gd name="connsiteX0" fmla="*/ 0 w 2538484"/>
                <a:gd name="connsiteY0" fmla="*/ 109182 h 1516016"/>
                <a:gd name="connsiteX1" fmla="*/ 300251 w 2538484"/>
                <a:gd name="connsiteY1" fmla="*/ 573206 h 1516016"/>
                <a:gd name="connsiteX2" fmla="*/ 614149 w 2538484"/>
                <a:gd name="connsiteY2" fmla="*/ 327547 h 1516016"/>
                <a:gd name="connsiteX3" fmla="*/ 1050878 w 2538484"/>
                <a:gd name="connsiteY3" fmla="*/ 709684 h 1516016"/>
                <a:gd name="connsiteX4" fmla="*/ 1337481 w 2538484"/>
                <a:gd name="connsiteY4" fmla="*/ 95535 h 1516016"/>
                <a:gd name="connsiteX5" fmla="*/ 1724435 w 2538484"/>
                <a:gd name="connsiteY5" fmla="*/ 1516016 h 1516016"/>
                <a:gd name="connsiteX6" fmla="*/ 1815152 w 2538484"/>
                <a:gd name="connsiteY6" fmla="*/ 1337481 h 1516016"/>
                <a:gd name="connsiteX7" fmla="*/ 2006221 w 2538484"/>
                <a:gd name="connsiteY7" fmla="*/ 1023582 h 1516016"/>
                <a:gd name="connsiteX8" fmla="*/ 2210937 w 2538484"/>
                <a:gd name="connsiteY8" fmla="*/ 1201003 h 1516016"/>
                <a:gd name="connsiteX9" fmla="*/ 2538484 w 2538484"/>
                <a:gd name="connsiteY9" fmla="*/ 0 h 1516016"/>
                <a:gd name="connsiteX0" fmla="*/ 0 w 2538484"/>
                <a:gd name="connsiteY0" fmla="*/ 109182 h 1516016"/>
                <a:gd name="connsiteX1" fmla="*/ 300251 w 2538484"/>
                <a:gd name="connsiteY1" fmla="*/ 573206 h 1516016"/>
                <a:gd name="connsiteX2" fmla="*/ 614149 w 2538484"/>
                <a:gd name="connsiteY2" fmla="*/ 327547 h 1516016"/>
                <a:gd name="connsiteX3" fmla="*/ 1050878 w 2538484"/>
                <a:gd name="connsiteY3" fmla="*/ 709684 h 1516016"/>
                <a:gd name="connsiteX4" fmla="*/ 1337481 w 2538484"/>
                <a:gd name="connsiteY4" fmla="*/ 95535 h 1516016"/>
                <a:gd name="connsiteX5" fmla="*/ 1724435 w 2538484"/>
                <a:gd name="connsiteY5" fmla="*/ 1516016 h 1516016"/>
                <a:gd name="connsiteX6" fmla="*/ 1815152 w 2538484"/>
                <a:gd name="connsiteY6" fmla="*/ 1337481 h 1516016"/>
                <a:gd name="connsiteX7" fmla="*/ 2006221 w 2538484"/>
                <a:gd name="connsiteY7" fmla="*/ 1023582 h 1516016"/>
                <a:gd name="connsiteX8" fmla="*/ 2210937 w 2538484"/>
                <a:gd name="connsiteY8" fmla="*/ 1201003 h 1516016"/>
                <a:gd name="connsiteX9" fmla="*/ 2538484 w 2538484"/>
                <a:gd name="connsiteY9" fmla="*/ 0 h 1516016"/>
                <a:gd name="connsiteX0" fmla="*/ 0 w 2538484"/>
                <a:gd name="connsiteY0" fmla="*/ 109182 h 1516016"/>
                <a:gd name="connsiteX1" fmla="*/ 300251 w 2538484"/>
                <a:gd name="connsiteY1" fmla="*/ 573206 h 1516016"/>
                <a:gd name="connsiteX2" fmla="*/ 614149 w 2538484"/>
                <a:gd name="connsiteY2" fmla="*/ 327547 h 1516016"/>
                <a:gd name="connsiteX3" fmla="*/ 1050878 w 2538484"/>
                <a:gd name="connsiteY3" fmla="*/ 709684 h 1516016"/>
                <a:gd name="connsiteX4" fmla="*/ 1337481 w 2538484"/>
                <a:gd name="connsiteY4" fmla="*/ 95535 h 1516016"/>
                <a:gd name="connsiteX5" fmla="*/ 1724435 w 2538484"/>
                <a:gd name="connsiteY5" fmla="*/ 1516016 h 1516016"/>
                <a:gd name="connsiteX6" fmla="*/ 1815152 w 2538484"/>
                <a:gd name="connsiteY6" fmla="*/ 1337481 h 1516016"/>
                <a:gd name="connsiteX7" fmla="*/ 2006221 w 2538484"/>
                <a:gd name="connsiteY7" fmla="*/ 1023582 h 1516016"/>
                <a:gd name="connsiteX8" fmla="*/ 2210937 w 2538484"/>
                <a:gd name="connsiteY8" fmla="*/ 1201003 h 1516016"/>
                <a:gd name="connsiteX9" fmla="*/ 2538484 w 2538484"/>
                <a:gd name="connsiteY9" fmla="*/ 0 h 1516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38484" h="1516016">
                  <a:moveTo>
                    <a:pt x="0" y="109182"/>
                  </a:moveTo>
                  <a:cubicBezTo>
                    <a:pt x="98946" y="322997"/>
                    <a:pt x="197893" y="536812"/>
                    <a:pt x="300251" y="573206"/>
                  </a:cubicBezTo>
                  <a:cubicBezTo>
                    <a:pt x="402609" y="609600"/>
                    <a:pt x="489045" y="304801"/>
                    <a:pt x="614149" y="327547"/>
                  </a:cubicBezTo>
                  <a:cubicBezTo>
                    <a:pt x="739253" y="350293"/>
                    <a:pt x="930323" y="748353"/>
                    <a:pt x="1050878" y="709684"/>
                  </a:cubicBezTo>
                  <a:cubicBezTo>
                    <a:pt x="1171433" y="671015"/>
                    <a:pt x="1225222" y="-38854"/>
                    <a:pt x="1337481" y="95535"/>
                  </a:cubicBezTo>
                  <a:cubicBezTo>
                    <a:pt x="1449741" y="229924"/>
                    <a:pt x="1685672" y="1459477"/>
                    <a:pt x="1724435" y="1516016"/>
                  </a:cubicBezTo>
                  <a:cubicBezTo>
                    <a:pt x="1766339" y="1472252"/>
                    <a:pt x="1749334" y="1230095"/>
                    <a:pt x="1815152" y="1337481"/>
                  </a:cubicBezTo>
                  <a:cubicBezTo>
                    <a:pt x="1880970" y="1444867"/>
                    <a:pt x="1940257" y="1046328"/>
                    <a:pt x="2006221" y="1023582"/>
                  </a:cubicBezTo>
                  <a:cubicBezTo>
                    <a:pt x="2072185" y="1000836"/>
                    <a:pt x="2122227" y="1371600"/>
                    <a:pt x="2210937" y="1201003"/>
                  </a:cubicBezTo>
                  <a:cubicBezTo>
                    <a:pt x="2299648" y="1030406"/>
                    <a:pt x="2419066" y="515203"/>
                    <a:pt x="2538484" y="0"/>
                  </a:cubicBezTo>
                </a:path>
              </a:pathLst>
            </a:custGeom>
            <a:noFill/>
            <a:ln>
              <a:solidFill>
                <a:schemeClr val="accent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/>
            </a:p>
          </p:txBody>
        </p:sp>
        <p:sp>
          <p:nvSpPr>
            <p:cNvPr id="56" name="Oval 55"/>
            <p:cNvSpPr/>
            <p:nvPr/>
          </p:nvSpPr>
          <p:spPr>
            <a:xfrm>
              <a:off x="6659232" y="5774673"/>
              <a:ext cx="145709" cy="14570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/>
            </a:p>
          </p:txBody>
        </p:sp>
        <p:cxnSp>
          <p:nvCxnSpPr>
            <p:cNvPr id="57" name="Straight Arrow Connector 56"/>
            <p:cNvCxnSpPr/>
            <p:nvPr/>
          </p:nvCxnSpPr>
          <p:spPr>
            <a:xfrm>
              <a:off x="6242981" y="5181213"/>
              <a:ext cx="469976" cy="535615"/>
            </a:xfrm>
            <a:prstGeom prst="straightConnector1">
              <a:avLst/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Rectangle 83"/>
            <p:cNvSpPr/>
            <p:nvPr/>
          </p:nvSpPr>
          <p:spPr>
            <a:xfrm>
              <a:off x="7466997" y="3449073"/>
              <a:ext cx="1199127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GB" sz="1600" b="1" dirty="0"/>
                <a:t>relax</a:t>
              </a:r>
              <a:r>
                <a:rPr lang="en-GB" sz="1600" dirty="0"/>
                <a:t/>
              </a:r>
              <a:br>
                <a:rPr lang="en-GB" sz="1600" dirty="0"/>
              </a:br>
              <a:r>
                <a:rPr lang="en-GB" sz="1600" dirty="0"/>
                <a:t>states</a:t>
              </a:r>
            </a:p>
          </p:txBody>
        </p:sp>
        <p:sp>
          <p:nvSpPr>
            <p:cNvPr id="85" name="Curved Left Arrow 84"/>
            <p:cNvSpPr/>
            <p:nvPr/>
          </p:nvSpPr>
          <p:spPr>
            <a:xfrm>
              <a:off x="7371818" y="3564403"/>
              <a:ext cx="179210" cy="874541"/>
            </a:xfrm>
            <a:prstGeom prst="curvedLeftArrow">
              <a:avLst>
                <a:gd name="adj1" fmla="val 83262"/>
                <a:gd name="adj2" fmla="val 147014"/>
                <a:gd name="adj3" fmla="val 25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</p:grpSp>
      <p:sp>
        <p:nvSpPr>
          <p:cNvPr id="86" name="Rectangle 85"/>
          <p:cNvSpPr/>
          <p:nvPr/>
        </p:nvSpPr>
        <p:spPr>
          <a:xfrm>
            <a:off x="2686502" y="2426773"/>
            <a:ext cx="150456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600" b="1" dirty="0"/>
              <a:t>relax</a:t>
            </a:r>
            <a:r>
              <a:rPr lang="en-GB" sz="1600" dirty="0"/>
              <a:t/>
            </a:r>
            <a:br>
              <a:rPr lang="en-GB" sz="1600" dirty="0"/>
            </a:br>
            <a:r>
              <a:rPr lang="en-GB" sz="1600" dirty="0"/>
              <a:t>interactions</a:t>
            </a:r>
          </a:p>
        </p:txBody>
      </p:sp>
      <p:sp>
        <p:nvSpPr>
          <p:cNvPr id="87" name="Curved Left Arrow 86"/>
          <p:cNvSpPr/>
          <p:nvPr/>
        </p:nvSpPr>
        <p:spPr>
          <a:xfrm rot="10800000">
            <a:off x="4107034" y="2404757"/>
            <a:ext cx="179210" cy="874541"/>
          </a:xfrm>
          <a:prstGeom prst="curvedLeftArrow">
            <a:avLst>
              <a:gd name="adj1" fmla="val 83262"/>
              <a:gd name="adj2" fmla="val 147014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228716" y="1262493"/>
            <a:ext cx="2483751" cy="1200329"/>
            <a:chOff x="7301700" y="2308121"/>
            <a:chExt cx="1778289" cy="1200329"/>
          </a:xfrm>
        </p:grpSpPr>
        <p:sp>
          <p:nvSpPr>
            <p:cNvPr id="2" name="TextBox 1"/>
            <p:cNvSpPr txBox="1"/>
            <p:nvPr/>
          </p:nvSpPr>
          <p:spPr>
            <a:xfrm>
              <a:off x="7686844" y="2308121"/>
              <a:ext cx="139314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 smtClean="0"/>
                <a:t>PULSE: occasional </a:t>
              </a:r>
              <a:r>
                <a:rPr lang="en-GB" dirty="0"/>
                <a:t>state perturbation</a:t>
              </a:r>
            </a:p>
          </p:txBody>
        </p:sp>
        <p:sp>
          <p:nvSpPr>
            <p:cNvPr id="3" name="Down Arrow 2"/>
            <p:cNvSpPr/>
            <p:nvPr/>
          </p:nvSpPr>
          <p:spPr>
            <a:xfrm rot="3196692">
              <a:off x="7328948" y="2646955"/>
              <a:ext cx="264949" cy="319446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3185669" y="616471"/>
            <a:ext cx="52924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ym typeface="Symbol" panose="05050102010706020507" pitchFamily="18" charset="2"/>
              </a:rPr>
              <a:t>Adaptation by natural induction</a:t>
            </a:r>
            <a:endParaRPr lang="en-GB" sz="2800" b="1" dirty="0"/>
          </a:p>
        </p:txBody>
      </p:sp>
    </p:spTree>
    <p:extLst>
      <p:ext uri="{BB962C8B-B14F-4D97-AF65-F5344CB8AC3E}">
        <p14:creationId xmlns:p14="http://schemas.microsoft.com/office/powerpoint/2010/main" val="2441483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6" presetClass="emph" presetSubtype="0" repeatCount="4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60201" y="312362"/>
            <a:ext cx="6599805" cy="924653"/>
          </a:xfrm>
        </p:spPr>
        <p:txBody>
          <a:bodyPr>
            <a:normAutofit/>
          </a:bodyPr>
          <a:lstStyle/>
          <a:p>
            <a:r>
              <a:rPr lang="en-GB" dirty="0" smtClean="0"/>
              <a:t>Adaptation by induction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25215" t="21875" r="50094" b="46708"/>
          <a:stretch/>
        </p:blipFill>
        <p:spPr>
          <a:xfrm>
            <a:off x="244459" y="1405118"/>
            <a:ext cx="4415645" cy="315881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25215" t="53317" r="61573" b="15501"/>
          <a:stretch/>
        </p:blipFill>
        <p:spPr>
          <a:xfrm>
            <a:off x="6408592" y="1489542"/>
            <a:ext cx="2362831" cy="3135342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9017217" y="1511540"/>
            <a:ext cx="2362831" cy="3123781"/>
            <a:chOff x="4434898" y="3518500"/>
            <a:chExt cx="1719073" cy="227270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2"/>
            <a:srcRect l="25215" t="53209" r="61573" b="15722"/>
            <a:stretch/>
          </p:blipFill>
          <p:spPr>
            <a:xfrm>
              <a:off x="4434898" y="3518500"/>
              <a:ext cx="1719073" cy="227270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2"/>
            <a:srcRect l="38474" t="53209" r="51375" b="19199"/>
            <a:stretch/>
          </p:blipFill>
          <p:spPr>
            <a:xfrm>
              <a:off x="4827329" y="3608686"/>
              <a:ext cx="1320800" cy="2018429"/>
            </a:xfrm>
            <a:prstGeom prst="rect">
              <a:avLst/>
            </a:prstGeom>
          </p:spPr>
        </p:pic>
      </p:grpSp>
      <p:grpSp>
        <p:nvGrpSpPr>
          <p:cNvPr id="29" name="Group 28"/>
          <p:cNvGrpSpPr/>
          <p:nvPr/>
        </p:nvGrpSpPr>
        <p:grpSpPr>
          <a:xfrm>
            <a:off x="4368398" y="3545091"/>
            <a:ext cx="242201" cy="497183"/>
            <a:chOff x="4516572" y="2249494"/>
            <a:chExt cx="242201" cy="497183"/>
          </a:xfrm>
        </p:grpSpPr>
        <p:sp>
          <p:nvSpPr>
            <p:cNvPr id="18" name="Oval 17"/>
            <p:cNvSpPr/>
            <p:nvPr/>
          </p:nvSpPr>
          <p:spPr>
            <a:xfrm>
              <a:off x="4516572" y="2249494"/>
              <a:ext cx="242201" cy="497183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Oval 18"/>
            <p:cNvSpPr/>
            <p:nvPr/>
          </p:nvSpPr>
          <p:spPr>
            <a:xfrm>
              <a:off x="4625302" y="2390014"/>
              <a:ext cx="24741" cy="24741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Oval 19"/>
            <p:cNvSpPr/>
            <p:nvPr/>
          </p:nvSpPr>
          <p:spPr>
            <a:xfrm>
              <a:off x="4625302" y="2453901"/>
              <a:ext cx="24741" cy="24741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Oval 20"/>
            <p:cNvSpPr/>
            <p:nvPr/>
          </p:nvSpPr>
          <p:spPr>
            <a:xfrm>
              <a:off x="4625302" y="2346897"/>
              <a:ext cx="24741" cy="24741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" name="Oval 21"/>
            <p:cNvSpPr/>
            <p:nvPr/>
          </p:nvSpPr>
          <p:spPr>
            <a:xfrm>
              <a:off x="4625302" y="2582055"/>
              <a:ext cx="24741" cy="24741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Oval 22"/>
            <p:cNvSpPr/>
            <p:nvPr/>
          </p:nvSpPr>
          <p:spPr>
            <a:xfrm>
              <a:off x="4625302" y="2619019"/>
              <a:ext cx="24741" cy="24741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Oval 23"/>
            <p:cNvSpPr/>
            <p:nvPr/>
          </p:nvSpPr>
          <p:spPr>
            <a:xfrm>
              <a:off x="4625302" y="2535713"/>
              <a:ext cx="24741" cy="24741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Oval 24"/>
            <p:cNvSpPr/>
            <p:nvPr/>
          </p:nvSpPr>
          <p:spPr>
            <a:xfrm>
              <a:off x="4625302" y="2514112"/>
              <a:ext cx="24741" cy="24741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Oval 25"/>
            <p:cNvSpPr/>
            <p:nvPr/>
          </p:nvSpPr>
          <p:spPr>
            <a:xfrm>
              <a:off x="4625302" y="2441304"/>
              <a:ext cx="24741" cy="24741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9" name="Rectangle 8"/>
          <p:cNvSpPr/>
          <p:nvPr/>
        </p:nvSpPr>
        <p:spPr>
          <a:xfrm>
            <a:off x="6375935" y="5945436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fontAlgn="base">
              <a:spcAft>
                <a:spcPts val="0"/>
              </a:spcAft>
              <a:tabLst>
                <a:tab pos="270510" algn="l"/>
              </a:tabLst>
            </a:pPr>
            <a:r>
              <a:rPr lang="en-GB" dirty="0">
                <a:latin typeface="Calibri Light" panose="020F030202020403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Watson, R.A., Buckley, C.L., Mills, R.M. (2010) Optimisation in ‘Self-modelling’ Complex Adaptive Systems. </a:t>
            </a:r>
            <a:r>
              <a:rPr lang="en-GB" i="1" dirty="0">
                <a:latin typeface="Calibri Light" panose="020F030202020403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Complexity</a:t>
            </a:r>
            <a:r>
              <a:rPr lang="en-GB" dirty="0">
                <a:latin typeface="Calibri Light" panose="020F030202020403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. 16(5):17-26.</a:t>
            </a:r>
            <a:r>
              <a:rPr lang="en-GB" dirty="0">
                <a:solidFill>
                  <a:srgbClr val="000000"/>
                </a:solidFill>
                <a:latin typeface="Calibri Light" panose="020F030202020403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 </a:t>
            </a:r>
            <a:endParaRPr lang="en-GB" sz="2000" dirty="0">
              <a:effectLst/>
              <a:latin typeface="Calibri Light" panose="020F030202020403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882751" y="1813958"/>
            <a:ext cx="23742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chemeClr val="bg1"/>
                </a:solidFill>
              </a:rPr>
              <a:t>State dynamics with original weights/ problem constraints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936579" y="1490793"/>
            <a:ext cx="23742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 smtClean="0">
                <a:solidFill>
                  <a:schemeClr val="bg1"/>
                </a:solidFill>
              </a:rPr>
              <a:t>Solns</a:t>
            </a:r>
            <a:r>
              <a:rPr lang="en-GB" dirty="0" smtClean="0">
                <a:solidFill>
                  <a:schemeClr val="bg1"/>
                </a:solidFill>
              </a:rPr>
              <a:t> found </a:t>
            </a:r>
            <a:br>
              <a:rPr lang="en-GB" dirty="0" smtClean="0">
                <a:solidFill>
                  <a:schemeClr val="bg1"/>
                </a:solidFill>
              </a:rPr>
            </a:br>
            <a:r>
              <a:rPr lang="en-GB" dirty="0" smtClean="0">
                <a:solidFill>
                  <a:schemeClr val="bg1"/>
                </a:solidFill>
              </a:rPr>
              <a:t>without learning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9738220" y="1546242"/>
            <a:ext cx="23742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 smtClean="0">
                <a:solidFill>
                  <a:schemeClr val="bg1"/>
                </a:solidFill>
              </a:rPr>
              <a:t>Solns</a:t>
            </a:r>
            <a:r>
              <a:rPr lang="en-GB" dirty="0" smtClean="0">
                <a:solidFill>
                  <a:schemeClr val="bg1"/>
                </a:solidFill>
              </a:rPr>
              <a:t> found </a:t>
            </a:r>
            <a:br>
              <a:rPr lang="en-GB" dirty="0" smtClean="0">
                <a:solidFill>
                  <a:schemeClr val="bg1"/>
                </a:solidFill>
              </a:rPr>
            </a:br>
            <a:r>
              <a:rPr lang="en-GB" dirty="0" smtClean="0">
                <a:solidFill>
                  <a:schemeClr val="bg1"/>
                </a:solidFill>
              </a:rPr>
              <a:t>with learning</a:t>
            </a:r>
            <a:endParaRPr lang="en-GB" dirty="0">
              <a:solidFill>
                <a:schemeClr val="bg1"/>
              </a:solidFill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4696690" y="3492579"/>
            <a:ext cx="2012535" cy="646331"/>
            <a:chOff x="4884887" y="2187215"/>
            <a:chExt cx="2012535" cy="646331"/>
          </a:xfrm>
        </p:grpSpPr>
        <p:sp>
          <p:nvSpPr>
            <p:cNvPr id="31" name="TextBox 30"/>
            <p:cNvSpPr txBox="1"/>
            <p:nvPr/>
          </p:nvSpPr>
          <p:spPr>
            <a:xfrm>
              <a:off x="4977902" y="2187215"/>
              <a:ext cx="191952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 smtClean="0"/>
                <a:t>Solutions found before learning</a:t>
              </a:r>
              <a:endParaRPr lang="en-GB" dirty="0"/>
            </a:p>
          </p:txBody>
        </p:sp>
        <p:sp>
          <p:nvSpPr>
            <p:cNvPr id="12" name="Right Brace 11"/>
            <p:cNvSpPr/>
            <p:nvPr/>
          </p:nvSpPr>
          <p:spPr>
            <a:xfrm>
              <a:off x="4884887" y="2298133"/>
              <a:ext cx="164753" cy="412457"/>
            </a:xfrm>
            <a:prstGeom prst="rightBrac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9556605" y="4724578"/>
            <a:ext cx="22072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Learns to finds good solutions more reliably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94215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30" grpId="0"/>
      <p:bldP spid="3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What is Induction?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62302" y="6359856"/>
            <a:ext cx="7139901" cy="136477"/>
          </a:xfrm>
        </p:spPr>
        <p:txBody>
          <a:bodyPr>
            <a:normAutofit fontScale="25000" lnSpcReduction="20000"/>
          </a:bodyPr>
          <a:lstStyle/>
          <a:p>
            <a:r>
              <a:rPr lang="en-GB" sz="8000" dirty="0" smtClean="0"/>
              <a:t>(</a:t>
            </a:r>
            <a:r>
              <a:rPr lang="en-GB" sz="8000" dirty="0"/>
              <a:t>Inductions do NOT follow logically from the observations)</a:t>
            </a:r>
          </a:p>
          <a:p>
            <a:endParaRPr lang="en-GB" dirty="0"/>
          </a:p>
          <a:p>
            <a:pPr>
              <a:lnSpc>
                <a:spcPct val="121000"/>
              </a:lnSpc>
            </a:pPr>
            <a:endParaRPr lang="en-GB" dirty="0"/>
          </a:p>
          <a:p>
            <a:pPr>
              <a:lnSpc>
                <a:spcPct val="121000"/>
              </a:lnSpc>
            </a:pPr>
            <a:endParaRPr lang="en-GB" dirty="0"/>
          </a:p>
          <a:p>
            <a:pPr>
              <a:lnSpc>
                <a:spcPct val="121000"/>
              </a:lnSpc>
            </a:pPr>
            <a:endParaRPr lang="en-GB" dirty="0"/>
          </a:p>
          <a:p>
            <a:pPr>
              <a:lnSpc>
                <a:spcPct val="121000"/>
              </a:lnSpc>
            </a:pPr>
            <a:endParaRPr lang="en-GB" dirty="0"/>
          </a:p>
          <a:p>
            <a:pPr>
              <a:lnSpc>
                <a:spcPct val="121000"/>
              </a:lnSpc>
            </a:pPr>
            <a:endParaRPr lang="en-GB" dirty="0"/>
          </a:p>
          <a:p>
            <a:pPr marL="0" indent="0" algn="ctr">
              <a:buNone/>
            </a:pPr>
            <a:endParaRPr lang="en-GB" dirty="0"/>
          </a:p>
          <a:p>
            <a:endParaRPr lang="en-GB" dirty="0"/>
          </a:p>
        </p:txBody>
      </p:sp>
      <p:pic>
        <p:nvPicPr>
          <p:cNvPr id="10" name="Picture 4" descr="Image result for iced donut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41" r="13418"/>
          <a:stretch/>
        </p:blipFill>
        <p:spPr bwMode="auto">
          <a:xfrm>
            <a:off x="8880145" y="3349334"/>
            <a:ext cx="1542197" cy="1394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3810424" y="2925145"/>
            <a:ext cx="4974185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800" dirty="0"/>
              <a:t>This colourful thing tastes good, </a:t>
            </a:r>
          </a:p>
          <a:p>
            <a:pPr algn="ctr"/>
            <a:r>
              <a:rPr lang="en-GB" sz="2800" dirty="0"/>
              <a:t>That colourful thing tastes good,</a:t>
            </a:r>
          </a:p>
          <a:p>
            <a:pPr algn="ctr"/>
            <a:r>
              <a:rPr lang="en-GB" sz="2800" dirty="0"/>
              <a:t>(induction)</a:t>
            </a:r>
          </a:p>
          <a:p>
            <a:pPr algn="ctr"/>
            <a:r>
              <a:rPr lang="en-GB" sz="2800" dirty="0"/>
              <a:t>Colourful things taste good.</a:t>
            </a:r>
            <a:br>
              <a:rPr lang="en-GB" sz="2800" dirty="0"/>
            </a:br>
            <a:endParaRPr lang="en-GB" sz="2800" dirty="0"/>
          </a:p>
        </p:txBody>
      </p:sp>
      <p:pic>
        <p:nvPicPr>
          <p:cNvPr id="12" name="Picture 2" descr="Image result for strawberr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7957" y="2971740"/>
            <a:ext cx="1722466" cy="1902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397766" y="1602753"/>
            <a:ext cx="1150848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3200" dirty="0"/>
              <a:t>Induction is the production of general rules from specific examples. </a:t>
            </a:r>
          </a:p>
        </p:txBody>
      </p:sp>
    </p:spTree>
    <p:extLst>
      <p:ext uri="{BB962C8B-B14F-4D97-AF65-F5344CB8AC3E}">
        <p14:creationId xmlns:p14="http://schemas.microsoft.com/office/powerpoint/2010/main" val="80151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5731" y="364671"/>
            <a:ext cx="6599805" cy="924653"/>
          </a:xfrm>
        </p:spPr>
        <p:txBody>
          <a:bodyPr>
            <a:normAutofit/>
          </a:bodyPr>
          <a:lstStyle/>
          <a:p>
            <a:r>
              <a:rPr lang="en-GB" dirty="0" smtClean="0"/>
              <a:t>Adaptation by induction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51780" t="21876" r="22638" b="47157"/>
          <a:stretch/>
        </p:blipFill>
        <p:spPr>
          <a:xfrm>
            <a:off x="432656" y="3643005"/>
            <a:ext cx="4574841" cy="31135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25215" t="21875" r="50094" b="46708"/>
          <a:stretch/>
        </p:blipFill>
        <p:spPr>
          <a:xfrm>
            <a:off x="432656" y="99754"/>
            <a:ext cx="4415645" cy="315881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25215" t="53317" r="61573" b="15501"/>
          <a:stretch/>
        </p:blipFill>
        <p:spPr>
          <a:xfrm>
            <a:off x="6825684" y="1489542"/>
            <a:ext cx="2362831" cy="3135342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9434309" y="1511540"/>
            <a:ext cx="2362831" cy="3123781"/>
            <a:chOff x="4434898" y="3518500"/>
            <a:chExt cx="1719073" cy="227270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2"/>
            <a:srcRect l="25215" t="53209" r="61573" b="15722"/>
            <a:stretch/>
          </p:blipFill>
          <p:spPr>
            <a:xfrm>
              <a:off x="4434898" y="3518500"/>
              <a:ext cx="1719073" cy="227270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2"/>
            <a:srcRect l="38474" t="53209" r="51375" b="19199"/>
            <a:stretch/>
          </p:blipFill>
          <p:spPr>
            <a:xfrm>
              <a:off x="4827329" y="3608686"/>
              <a:ext cx="1320800" cy="2018429"/>
            </a:xfrm>
            <a:prstGeom prst="rect">
              <a:avLst/>
            </a:prstGeom>
          </p:spPr>
        </p:pic>
      </p:grpSp>
      <p:grpSp>
        <p:nvGrpSpPr>
          <p:cNvPr id="29" name="Group 28"/>
          <p:cNvGrpSpPr/>
          <p:nvPr/>
        </p:nvGrpSpPr>
        <p:grpSpPr>
          <a:xfrm>
            <a:off x="4516572" y="2249494"/>
            <a:ext cx="242201" cy="497183"/>
            <a:chOff x="4516572" y="2249494"/>
            <a:chExt cx="242201" cy="497183"/>
          </a:xfrm>
        </p:grpSpPr>
        <p:sp>
          <p:nvSpPr>
            <p:cNvPr id="18" name="Oval 17"/>
            <p:cNvSpPr/>
            <p:nvPr/>
          </p:nvSpPr>
          <p:spPr>
            <a:xfrm>
              <a:off x="4516572" y="2249494"/>
              <a:ext cx="242201" cy="497183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Oval 18"/>
            <p:cNvSpPr/>
            <p:nvPr/>
          </p:nvSpPr>
          <p:spPr>
            <a:xfrm>
              <a:off x="4625302" y="2390014"/>
              <a:ext cx="24741" cy="24741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Oval 19"/>
            <p:cNvSpPr/>
            <p:nvPr/>
          </p:nvSpPr>
          <p:spPr>
            <a:xfrm>
              <a:off x="4625302" y="2453901"/>
              <a:ext cx="24741" cy="24741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Oval 20"/>
            <p:cNvSpPr/>
            <p:nvPr/>
          </p:nvSpPr>
          <p:spPr>
            <a:xfrm>
              <a:off x="4625302" y="2346897"/>
              <a:ext cx="24741" cy="24741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" name="Oval 21"/>
            <p:cNvSpPr/>
            <p:nvPr/>
          </p:nvSpPr>
          <p:spPr>
            <a:xfrm>
              <a:off x="4625302" y="2582055"/>
              <a:ext cx="24741" cy="24741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Oval 22"/>
            <p:cNvSpPr/>
            <p:nvPr/>
          </p:nvSpPr>
          <p:spPr>
            <a:xfrm>
              <a:off x="4625302" y="2619019"/>
              <a:ext cx="24741" cy="24741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Oval 23"/>
            <p:cNvSpPr/>
            <p:nvPr/>
          </p:nvSpPr>
          <p:spPr>
            <a:xfrm>
              <a:off x="4625302" y="2535713"/>
              <a:ext cx="24741" cy="24741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Oval 24"/>
            <p:cNvSpPr/>
            <p:nvPr/>
          </p:nvSpPr>
          <p:spPr>
            <a:xfrm>
              <a:off x="4625302" y="2514112"/>
              <a:ext cx="24741" cy="24741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Oval 25"/>
            <p:cNvSpPr/>
            <p:nvPr/>
          </p:nvSpPr>
          <p:spPr>
            <a:xfrm>
              <a:off x="4625302" y="2441304"/>
              <a:ext cx="24741" cy="24741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9" name="Rectangle 8"/>
          <p:cNvSpPr/>
          <p:nvPr/>
        </p:nvSpPr>
        <p:spPr>
          <a:xfrm>
            <a:off x="6375935" y="5945436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fontAlgn="base">
              <a:spcAft>
                <a:spcPts val="0"/>
              </a:spcAft>
              <a:tabLst>
                <a:tab pos="270510" algn="l"/>
              </a:tabLst>
            </a:pPr>
            <a:r>
              <a:rPr lang="en-GB" dirty="0">
                <a:latin typeface="Calibri Light" panose="020F030202020403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Watson, R.A., Buckley, C.L., Mills, R.M. (2010) Optimisation in ‘Self-modelling’ Complex Adaptive Systems. </a:t>
            </a:r>
            <a:r>
              <a:rPr lang="en-GB" i="1" dirty="0">
                <a:latin typeface="Calibri Light" panose="020F030202020403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Complexity</a:t>
            </a:r>
            <a:r>
              <a:rPr lang="en-GB" dirty="0">
                <a:latin typeface="Calibri Light" panose="020F030202020403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. 16(5):17-26.</a:t>
            </a:r>
            <a:r>
              <a:rPr lang="en-GB" dirty="0">
                <a:solidFill>
                  <a:srgbClr val="000000"/>
                </a:solidFill>
                <a:latin typeface="Calibri Light" panose="020F030202020403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 </a:t>
            </a:r>
            <a:endParaRPr lang="en-GB" sz="2000" dirty="0">
              <a:effectLst/>
              <a:latin typeface="Calibri Light" panose="020F030202020403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802097" y="529913"/>
            <a:ext cx="23742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chemeClr val="bg1"/>
                </a:solidFill>
              </a:rPr>
              <a:t>State dynamics with original weights/ problem constraints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101392" y="4150397"/>
            <a:ext cx="23742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chemeClr val="bg1"/>
                </a:solidFill>
              </a:rPr>
              <a:t>State dynamics with new learned weights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353671" y="1490793"/>
            <a:ext cx="23742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 smtClean="0">
                <a:solidFill>
                  <a:schemeClr val="bg1"/>
                </a:solidFill>
              </a:rPr>
              <a:t>Solns</a:t>
            </a:r>
            <a:r>
              <a:rPr lang="en-GB" dirty="0" smtClean="0">
                <a:solidFill>
                  <a:schemeClr val="bg1"/>
                </a:solidFill>
              </a:rPr>
              <a:t> found </a:t>
            </a:r>
            <a:br>
              <a:rPr lang="en-GB" dirty="0" smtClean="0">
                <a:solidFill>
                  <a:schemeClr val="bg1"/>
                </a:solidFill>
              </a:rPr>
            </a:br>
            <a:r>
              <a:rPr lang="en-GB" dirty="0" smtClean="0">
                <a:solidFill>
                  <a:schemeClr val="bg1"/>
                </a:solidFill>
              </a:rPr>
              <a:t>w/o learning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0155312" y="1546242"/>
            <a:ext cx="23742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 smtClean="0">
                <a:solidFill>
                  <a:schemeClr val="bg1"/>
                </a:solidFill>
              </a:rPr>
              <a:t>Solns</a:t>
            </a:r>
            <a:r>
              <a:rPr lang="en-GB" dirty="0" smtClean="0">
                <a:solidFill>
                  <a:schemeClr val="bg1"/>
                </a:solidFill>
              </a:rPr>
              <a:t> found </a:t>
            </a:r>
            <a:br>
              <a:rPr lang="en-GB" dirty="0" smtClean="0">
                <a:solidFill>
                  <a:schemeClr val="bg1"/>
                </a:solidFill>
              </a:rPr>
            </a:br>
            <a:r>
              <a:rPr lang="en-GB" dirty="0" smtClean="0">
                <a:solidFill>
                  <a:schemeClr val="bg1"/>
                </a:solidFill>
              </a:rPr>
              <a:t>with learning</a:t>
            </a:r>
            <a:endParaRPr lang="en-GB" dirty="0">
              <a:solidFill>
                <a:schemeClr val="bg1"/>
              </a:solidFill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4884887" y="2187215"/>
            <a:ext cx="2012535" cy="646331"/>
            <a:chOff x="4884887" y="2187215"/>
            <a:chExt cx="2012535" cy="646331"/>
          </a:xfrm>
        </p:grpSpPr>
        <p:sp>
          <p:nvSpPr>
            <p:cNvPr id="31" name="TextBox 30"/>
            <p:cNvSpPr txBox="1"/>
            <p:nvPr/>
          </p:nvSpPr>
          <p:spPr>
            <a:xfrm>
              <a:off x="4977902" y="2187215"/>
              <a:ext cx="191952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 smtClean="0"/>
                <a:t>Solutions found before learning</a:t>
              </a:r>
              <a:endParaRPr lang="en-GB" dirty="0"/>
            </a:p>
          </p:txBody>
        </p:sp>
        <p:sp>
          <p:nvSpPr>
            <p:cNvPr id="12" name="Right Brace 11"/>
            <p:cNvSpPr/>
            <p:nvPr/>
          </p:nvSpPr>
          <p:spPr>
            <a:xfrm>
              <a:off x="4884887" y="2298133"/>
              <a:ext cx="164753" cy="412457"/>
            </a:xfrm>
            <a:prstGeom prst="rightBrac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32" name="Straight Arrow Connector 31"/>
          <p:cNvCxnSpPr/>
          <p:nvPr/>
        </p:nvCxnSpPr>
        <p:spPr>
          <a:xfrm flipH="1">
            <a:off x="4861200" y="5710989"/>
            <a:ext cx="593494" cy="53486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5577371" y="5411737"/>
            <a:ext cx="48594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Learns to finds good solutions, quicker and more reliably</a:t>
            </a:r>
            <a:endParaRPr lang="en-GB" dirty="0"/>
          </a:p>
        </p:txBody>
      </p:sp>
      <p:cxnSp>
        <p:nvCxnSpPr>
          <p:cNvPr id="34" name="Straight Arrow Connector 33"/>
          <p:cNvCxnSpPr/>
          <p:nvPr/>
        </p:nvCxnSpPr>
        <p:spPr>
          <a:xfrm flipV="1">
            <a:off x="10155312" y="4267200"/>
            <a:ext cx="945825" cy="114453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8125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/>
      <p:bldP spid="30" grpId="0"/>
      <p:bldP spid="3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Learning to optimise better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31628" t="25933" r="49937" b="33919"/>
          <a:stretch/>
        </p:blipFill>
        <p:spPr>
          <a:xfrm>
            <a:off x="1020066" y="1271634"/>
            <a:ext cx="4161159" cy="509529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656890" y="5659546"/>
            <a:ext cx="1689490" cy="33855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GB" sz="1600" dirty="0" smtClean="0">
                <a:solidFill>
                  <a:schemeClr val="bg1"/>
                </a:solidFill>
              </a:rPr>
              <a:t>With learning         </a:t>
            </a:r>
            <a:endParaRPr lang="en-GB" sz="1600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076558" y="5900360"/>
            <a:ext cx="827776" cy="17005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GB" sz="1600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041092" y="5659547"/>
            <a:ext cx="670472" cy="39887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GB" sz="1600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0189420" y="4858094"/>
            <a:ext cx="19170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Finds solutions better than any solution found without learning</a:t>
            </a:r>
            <a:endParaRPr lang="en-GB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3"/>
          <a:srcRect l="49762" t="25933" r="33849" b="34103"/>
          <a:stretch/>
        </p:blipFill>
        <p:spPr>
          <a:xfrm>
            <a:off x="6241442" y="1261087"/>
            <a:ext cx="3699355" cy="507198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2058100" y="5631667"/>
            <a:ext cx="3058198" cy="33855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GB" sz="1600" dirty="0">
              <a:solidFill>
                <a:schemeClr val="bg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366560" y="5700305"/>
            <a:ext cx="1689490" cy="33855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GB" sz="1600" dirty="0">
              <a:solidFill>
                <a:schemeClr val="bg1"/>
              </a:solidFill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3"/>
          <a:srcRect l="31628" t="25933" r="63933" b="34075"/>
          <a:stretch/>
        </p:blipFill>
        <p:spPr>
          <a:xfrm>
            <a:off x="5338166" y="1261087"/>
            <a:ext cx="1002018" cy="5075545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2087505" y="1453243"/>
            <a:ext cx="23742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 smtClean="0">
                <a:solidFill>
                  <a:schemeClr val="bg1"/>
                </a:solidFill>
              </a:rPr>
              <a:t>Solns</a:t>
            </a:r>
            <a:r>
              <a:rPr lang="en-GB" dirty="0" smtClean="0">
                <a:solidFill>
                  <a:schemeClr val="bg1"/>
                </a:solidFill>
              </a:rPr>
              <a:t> found </a:t>
            </a:r>
            <a:br>
              <a:rPr lang="en-GB" dirty="0" smtClean="0">
                <a:solidFill>
                  <a:schemeClr val="bg1"/>
                </a:solidFill>
              </a:rPr>
            </a:br>
            <a:r>
              <a:rPr lang="en-GB" dirty="0" smtClean="0">
                <a:solidFill>
                  <a:schemeClr val="bg1"/>
                </a:solidFill>
              </a:rPr>
              <a:t>without learning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380190" y="1559465"/>
            <a:ext cx="23742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 smtClean="0">
                <a:solidFill>
                  <a:schemeClr val="bg1"/>
                </a:solidFill>
              </a:rPr>
              <a:t>Solns</a:t>
            </a:r>
            <a:r>
              <a:rPr lang="en-GB" dirty="0" smtClean="0">
                <a:solidFill>
                  <a:schemeClr val="bg1"/>
                </a:solidFill>
              </a:rPr>
              <a:t> found </a:t>
            </a:r>
            <a:br>
              <a:rPr lang="en-GB" dirty="0" smtClean="0">
                <a:solidFill>
                  <a:schemeClr val="bg1"/>
                </a:solidFill>
              </a:rPr>
            </a:br>
            <a:r>
              <a:rPr lang="en-GB" dirty="0" smtClean="0">
                <a:solidFill>
                  <a:schemeClr val="bg1"/>
                </a:solidFill>
              </a:rPr>
              <a:t>with learning</a:t>
            </a:r>
            <a:endParaRPr lang="en-GB" dirty="0">
              <a:solidFill>
                <a:schemeClr val="bg1"/>
              </a:solidFill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 flipH="1">
            <a:off x="9659166" y="5611419"/>
            <a:ext cx="474043" cy="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143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8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Learning to optimise better (larger system)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67" r="32248"/>
          <a:stretch/>
        </p:blipFill>
        <p:spPr>
          <a:xfrm>
            <a:off x="2021305" y="1289324"/>
            <a:ext cx="6721642" cy="5122192"/>
          </a:xfrm>
          <a:prstGeom prst="rect">
            <a:avLst/>
          </a:prstGeom>
        </p:spPr>
      </p:pic>
      <p:cxnSp>
        <p:nvCxnSpPr>
          <p:cNvPr id="16" name="Straight Arrow Connector 15"/>
          <p:cNvCxnSpPr/>
          <p:nvPr/>
        </p:nvCxnSpPr>
        <p:spPr>
          <a:xfrm flipH="1">
            <a:off x="9022883" y="5021178"/>
            <a:ext cx="474043" cy="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9713495" y="4721883"/>
            <a:ext cx="19170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Finds solutions better than any solution found without learning</a:t>
            </a:r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9022883" y="5922212"/>
            <a:ext cx="30568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Less frustration between components, more ‘harmony’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02607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Learning to optimise better (larger system)</a:t>
            </a:r>
            <a:endParaRPr lang="en-GB" dirty="0"/>
          </a:p>
        </p:txBody>
      </p:sp>
      <p:cxnSp>
        <p:nvCxnSpPr>
          <p:cNvPr id="16" name="Straight Arrow Connector 15"/>
          <p:cNvCxnSpPr/>
          <p:nvPr/>
        </p:nvCxnSpPr>
        <p:spPr>
          <a:xfrm flipH="1">
            <a:off x="9022883" y="5069304"/>
            <a:ext cx="474043" cy="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9713495" y="4721883"/>
            <a:ext cx="19170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Finds solutions better than any solution found without learning</a:t>
            </a:r>
            <a:endParaRPr lang="en-GB" dirty="0"/>
          </a:p>
        </p:txBody>
      </p:sp>
      <p:pic>
        <p:nvPicPr>
          <p:cNvPr id="8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9548" t="4582" r="33210" b="5326"/>
          <a:stretch/>
        </p:blipFill>
        <p:spPr>
          <a:xfrm>
            <a:off x="5951621" y="1289324"/>
            <a:ext cx="2725956" cy="4935013"/>
          </a:xfrm>
        </p:spPr>
      </p:pic>
      <p:pic>
        <p:nvPicPr>
          <p:cNvPr id="11" name="Content Placeholder 3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582" r="60853" b="5326"/>
          <a:stretch/>
        </p:blipFill>
        <p:spPr>
          <a:xfrm>
            <a:off x="467794" y="1289324"/>
            <a:ext cx="3917248" cy="4935013"/>
          </a:xfrm>
          <a:prstGeom prst="rect">
            <a:avLst/>
          </a:prstGeom>
        </p:spPr>
      </p:pic>
      <p:pic>
        <p:nvPicPr>
          <p:cNvPr id="12" name="Content Placeholder 3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582" r="88342" b="5326"/>
          <a:stretch/>
        </p:blipFill>
        <p:spPr>
          <a:xfrm>
            <a:off x="4783459" y="1289324"/>
            <a:ext cx="1166574" cy="493501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034066" y="1512197"/>
            <a:ext cx="23742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 smtClean="0">
                <a:solidFill>
                  <a:schemeClr val="bg1"/>
                </a:solidFill>
              </a:rPr>
              <a:t>Solns</a:t>
            </a:r>
            <a:r>
              <a:rPr lang="en-GB" dirty="0" smtClean="0">
                <a:solidFill>
                  <a:schemeClr val="bg1"/>
                </a:solidFill>
              </a:rPr>
              <a:t> found </a:t>
            </a:r>
            <a:br>
              <a:rPr lang="en-GB" dirty="0" smtClean="0">
                <a:solidFill>
                  <a:schemeClr val="bg1"/>
                </a:solidFill>
              </a:rPr>
            </a:br>
            <a:r>
              <a:rPr lang="en-GB" dirty="0" smtClean="0">
                <a:solidFill>
                  <a:schemeClr val="bg1"/>
                </a:solidFill>
              </a:rPr>
              <a:t>without learning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451950" y="1512197"/>
            <a:ext cx="23742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 smtClean="0">
                <a:solidFill>
                  <a:schemeClr val="bg1"/>
                </a:solidFill>
              </a:rPr>
              <a:t>Solns</a:t>
            </a:r>
            <a:r>
              <a:rPr lang="en-GB" dirty="0" smtClean="0">
                <a:solidFill>
                  <a:schemeClr val="bg1"/>
                </a:solidFill>
              </a:rPr>
              <a:t> found </a:t>
            </a:r>
            <a:br>
              <a:rPr lang="en-GB" dirty="0" smtClean="0">
                <a:solidFill>
                  <a:schemeClr val="bg1"/>
                </a:solidFill>
              </a:rPr>
            </a:br>
            <a:r>
              <a:rPr lang="en-GB" dirty="0" smtClean="0">
                <a:solidFill>
                  <a:schemeClr val="bg1"/>
                </a:solidFill>
              </a:rPr>
              <a:t>with learning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2791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Arrow Connector 15"/>
          <p:cNvCxnSpPr/>
          <p:nvPr/>
        </p:nvCxnSpPr>
        <p:spPr>
          <a:xfrm flipH="1">
            <a:off x="8850230" y="3609472"/>
            <a:ext cx="474043" cy="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9496926" y="3286307"/>
            <a:ext cx="19170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Fixes on an arbitrary solution</a:t>
            </a:r>
            <a:endParaRPr lang="en-GB" dirty="0"/>
          </a:p>
        </p:txBody>
      </p:sp>
      <p:pic>
        <p:nvPicPr>
          <p:cNvPr id="8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9548" t="4582" r="33210" b="5326"/>
          <a:stretch/>
        </p:blipFill>
        <p:spPr>
          <a:xfrm>
            <a:off x="5951621" y="1289324"/>
            <a:ext cx="2725956" cy="4935013"/>
          </a:xfrm>
        </p:spPr>
      </p:pic>
      <p:pic>
        <p:nvPicPr>
          <p:cNvPr id="11" name="Content Placeholder 3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582" r="60853" b="5326"/>
          <a:stretch/>
        </p:blipFill>
        <p:spPr>
          <a:xfrm>
            <a:off x="467794" y="1289324"/>
            <a:ext cx="3917248" cy="4935013"/>
          </a:xfrm>
          <a:prstGeom prst="rect">
            <a:avLst/>
          </a:prstGeom>
        </p:spPr>
      </p:pic>
      <p:pic>
        <p:nvPicPr>
          <p:cNvPr id="12" name="Content Placeholder 3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582" r="88342" b="5326"/>
          <a:stretch/>
        </p:blipFill>
        <p:spPr>
          <a:xfrm>
            <a:off x="4783459" y="1289324"/>
            <a:ext cx="1166574" cy="493501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034066" y="1512197"/>
            <a:ext cx="23742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 smtClean="0">
                <a:solidFill>
                  <a:schemeClr val="bg1"/>
                </a:solidFill>
              </a:rPr>
              <a:t>Solns</a:t>
            </a:r>
            <a:r>
              <a:rPr lang="en-GB" dirty="0" smtClean="0">
                <a:solidFill>
                  <a:schemeClr val="bg1"/>
                </a:solidFill>
              </a:rPr>
              <a:t> found </a:t>
            </a:r>
            <a:br>
              <a:rPr lang="en-GB" dirty="0" smtClean="0">
                <a:solidFill>
                  <a:schemeClr val="bg1"/>
                </a:solidFill>
              </a:rPr>
            </a:br>
            <a:r>
              <a:rPr lang="en-GB" dirty="0" smtClean="0">
                <a:solidFill>
                  <a:schemeClr val="bg1"/>
                </a:solidFill>
              </a:rPr>
              <a:t>without learning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451950" y="1512197"/>
            <a:ext cx="23742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 smtClean="0">
                <a:solidFill>
                  <a:schemeClr val="bg1"/>
                </a:solidFill>
              </a:rPr>
              <a:t>Solns</a:t>
            </a:r>
            <a:r>
              <a:rPr lang="en-GB" dirty="0" smtClean="0">
                <a:solidFill>
                  <a:schemeClr val="bg1"/>
                </a:solidFill>
              </a:rPr>
              <a:t> found </a:t>
            </a:r>
            <a:br>
              <a:rPr lang="en-GB" dirty="0" smtClean="0">
                <a:solidFill>
                  <a:schemeClr val="bg1"/>
                </a:solidFill>
              </a:rPr>
            </a:br>
            <a:r>
              <a:rPr lang="en-GB" dirty="0" smtClean="0">
                <a:solidFill>
                  <a:schemeClr val="bg1"/>
                </a:solidFill>
              </a:rPr>
              <a:t>with learning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950033" y="2502568"/>
            <a:ext cx="2727544" cy="324050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3" name="Content Placeholder 3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9728" t="64363" r="33210" b="16894"/>
          <a:stretch/>
        </p:blipFill>
        <p:spPr>
          <a:xfrm>
            <a:off x="5950033" y="3096126"/>
            <a:ext cx="2727544" cy="102669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49610" y="2165000"/>
            <a:ext cx="2872323" cy="924653"/>
          </a:xfrm>
        </p:spPr>
        <p:txBody>
          <a:bodyPr>
            <a:normAutofit fontScale="90000"/>
          </a:bodyPr>
          <a:lstStyle/>
          <a:p>
            <a:r>
              <a:rPr lang="en-GB" sz="2800" dirty="0" smtClean="0">
                <a:solidFill>
                  <a:srgbClr val="FF0000"/>
                </a:solidFill>
              </a:rPr>
              <a:t>Without perturbation</a:t>
            </a:r>
            <a:endParaRPr lang="en-GB" sz="2800" dirty="0">
              <a:solidFill>
                <a:srgbClr val="FF0000"/>
              </a:solidFill>
            </a:endParaRP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685801" y="364671"/>
            <a:ext cx="10131425" cy="92465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dirty="0" smtClean="0"/>
              <a:t>Learning requires diverse experiences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69023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Arrow Connector 15"/>
          <p:cNvCxnSpPr/>
          <p:nvPr/>
        </p:nvCxnSpPr>
        <p:spPr>
          <a:xfrm flipH="1">
            <a:off x="8850230" y="3535687"/>
            <a:ext cx="474043" cy="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9496926" y="3212522"/>
            <a:ext cx="19170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Fixes on an arbitrary solution</a:t>
            </a:r>
            <a:endParaRPr lang="en-GB" dirty="0"/>
          </a:p>
        </p:txBody>
      </p:sp>
      <p:pic>
        <p:nvPicPr>
          <p:cNvPr id="8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9548" t="4582" r="33210" b="5326"/>
          <a:stretch/>
        </p:blipFill>
        <p:spPr>
          <a:xfrm>
            <a:off x="5951621" y="1289324"/>
            <a:ext cx="2725956" cy="4935013"/>
          </a:xfrm>
        </p:spPr>
      </p:pic>
      <p:pic>
        <p:nvPicPr>
          <p:cNvPr id="11" name="Content Placeholder 3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582" r="60853" b="5326"/>
          <a:stretch/>
        </p:blipFill>
        <p:spPr>
          <a:xfrm>
            <a:off x="467794" y="1289324"/>
            <a:ext cx="3917248" cy="4935013"/>
          </a:xfrm>
          <a:prstGeom prst="rect">
            <a:avLst/>
          </a:prstGeom>
        </p:spPr>
      </p:pic>
      <p:pic>
        <p:nvPicPr>
          <p:cNvPr id="12" name="Content Placeholder 3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582" r="88342" b="5326"/>
          <a:stretch/>
        </p:blipFill>
        <p:spPr>
          <a:xfrm>
            <a:off x="4783459" y="1289324"/>
            <a:ext cx="1166574" cy="493501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034066" y="1512197"/>
            <a:ext cx="23742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 smtClean="0">
                <a:solidFill>
                  <a:schemeClr val="bg1"/>
                </a:solidFill>
              </a:rPr>
              <a:t>Solns</a:t>
            </a:r>
            <a:r>
              <a:rPr lang="en-GB" dirty="0" smtClean="0">
                <a:solidFill>
                  <a:schemeClr val="bg1"/>
                </a:solidFill>
              </a:rPr>
              <a:t> found </a:t>
            </a:r>
            <a:br>
              <a:rPr lang="en-GB" dirty="0" smtClean="0">
                <a:solidFill>
                  <a:schemeClr val="bg1"/>
                </a:solidFill>
              </a:rPr>
            </a:br>
            <a:r>
              <a:rPr lang="en-GB" dirty="0" smtClean="0">
                <a:solidFill>
                  <a:schemeClr val="bg1"/>
                </a:solidFill>
              </a:rPr>
              <a:t>without learning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451950" y="1512197"/>
            <a:ext cx="23742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 smtClean="0">
                <a:solidFill>
                  <a:schemeClr val="bg1"/>
                </a:solidFill>
              </a:rPr>
              <a:t>Solns</a:t>
            </a:r>
            <a:r>
              <a:rPr lang="en-GB" dirty="0" smtClean="0">
                <a:solidFill>
                  <a:schemeClr val="bg1"/>
                </a:solidFill>
              </a:rPr>
              <a:t> found </a:t>
            </a:r>
            <a:br>
              <a:rPr lang="en-GB" dirty="0" smtClean="0">
                <a:solidFill>
                  <a:schemeClr val="bg1"/>
                </a:solidFill>
              </a:rPr>
            </a:br>
            <a:r>
              <a:rPr lang="en-GB" dirty="0" smtClean="0">
                <a:solidFill>
                  <a:schemeClr val="bg1"/>
                </a:solidFill>
              </a:rPr>
              <a:t>with learning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950033" y="2502568"/>
            <a:ext cx="2727544" cy="324050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3" name="Content Placeholder 3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9728" t="64363" r="33210" b="16894"/>
          <a:stretch/>
        </p:blipFill>
        <p:spPr>
          <a:xfrm>
            <a:off x="5950033" y="3022341"/>
            <a:ext cx="2727544" cy="102669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49610" y="2165000"/>
            <a:ext cx="2872323" cy="924653"/>
          </a:xfrm>
        </p:spPr>
        <p:txBody>
          <a:bodyPr>
            <a:normAutofit fontScale="90000"/>
          </a:bodyPr>
          <a:lstStyle/>
          <a:p>
            <a:r>
              <a:rPr lang="en-GB" sz="2800" dirty="0" smtClean="0">
                <a:solidFill>
                  <a:srgbClr val="FF0000"/>
                </a:solidFill>
              </a:rPr>
              <a:t>Without perturbation</a:t>
            </a:r>
            <a:endParaRPr lang="en-GB" sz="2800" dirty="0">
              <a:solidFill>
                <a:srgbClr val="FF0000"/>
              </a:solidFill>
            </a:endParaRP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685801" y="364671"/>
            <a:ext cx="10131425" cy="92465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dirty="0" smtClean="0"/>
              <a:t>Learning requires diverse experiences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10663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Arrow Connector 15"/>
          <p:cNvCxnSpPr/>
          <p:nvPr/>
        </p:nvCxnSpPr>
        <p:spPr>
          <a:xfrm flipH="1">
            <a:off x="8850230" y="3725868"/>
            <a:ext cx="474043" cy="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9496926" y="3402703"/>
            <a:ext cx="19170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Fixes on an arbitrary solution</a:t>
            </a:r>
            <a:endParaRPr lang="en-GB" dirty="0"/>
          </a:p>
        </p:txBody>
      </p:sp>
      <p:pic>
        <p:nvPicPr>
          <p:cNvPr id="8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9548" t="4582" r="33210" b="5326"/>
          <a:stretch/>
        </p:blipFill>
        <p:spPr>
          <a:xfrm>
            <a:off x="5951621" y="1289324"/>
            <a:ext cx="2725956" cy="4935013"/>
          </a:xfrm>
        </p:spPr>
      </p:pic>
      <p:pic>
        <p:nvPicPr>
          <p:cNvPr id="11" name="Content Placeholder 3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582" r="60853" b="5326"/>
          <a:stretch/>
        </p:blipFill>
        <p:spPr>
          <a:xfrm>
            <a:off x="467794" y="1289324"/>
            <a:ext cx="3917248" cy="4935013"/>
          </a:xfrm>
          <a:prstGeom prst="rect">
            <a:avLst/>
          </a:prstGeom>
        </p:spPr>
      </p:pic>
      <p:pic>
        <p:nvPicPr>
          <p:cNvPr id="12" name="Content Placeholder 3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582" r="88342" b="5326"/>
          <a:stretch/>
        </p:blipFill>
        <p:spPr>
          <a:xfrm>
            <a:off x="4783459" y="1289324"/>
            <a:ext cx="1166574" cy="493501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034066" y="1512197"/>
            <a:ext cx="23742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 smtClean="0">
                <a:solidFill>
                  <a:schemeClr val="bg1"/>
                </a:solidFill>
              </a:rPr>
              <a:t>Solns</a:t>
            </a:r>
            <a:r>
              <a:rPr lang="en-GB" dirty="0" smtClean="0">
                <a:solidFill>
                  <a:schemeClr val="bg1"/>
                </a:solidFill>
              </a:rPr>
              <a:t> found </a:t>
            </a:r>
            <a:br>
              <a:rPr lang="en-GB" dirty="0" smtClean="0">
                <a:solidFill>
                  <a:schemeClr val="bg1"/>
                </a:solidFill>
              </a:rPr>
            </a:br>
            <a:r>
              <a:rPr lang="en-GB" dirty="0" smtClean="0">
                <a:solidFill>
                  <a:schemeClr val="bg1"/>
                </a:solidFill>
              </a:rPr>
              <a:t>without learning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451950" y="1512197"/>
            <a:ext cx="23742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 smtClean="0">
                <a:solidFill>
                  <a:schemeClr val="bg1"/>
                </a:solidFill>
              </a:rPr>
              <a:t>Solns</a:t>
            </a:r>
            <a:r>
              <a:rPr lang="en-GB" dirty="0" smtClean="0">
                <a:solidFill>
                  <a:schemeClr val="bg1"/>
                </a:solidFill>
              </a:rPr>
              <a:t> found </a:t>
            </a:r>
            <a:br>
              <a:rPr lang="en-GB" dirty="0" smtClean="0">
                <a:solidFill>
                  <a:schemeClr val="bg1"/>
                </a:solidFill>
              </a:rPr>
            </a:br>
            <a:r>
              <a:rPr lang="en-GB" dirty="0" smtClean="0">
                <a:solidFill>
                  <a:schemeClr val="bg1"/>
                </a:solidFill>
              </a:rPr>
              <a:t>with learning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950033" y="2502568"/>
            <a:ext cx="2727544" cy="324050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3" name="Content Placeholder 3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9728" t="64363" r="33210" b="16894"/>
          <a:stretch/>
        </p:blipFill>
        <p:spPr>
          <a:xfrm>
            <a:off x="5950033" y="3212522"/>
            <a:ext cx="2727544" cy="102669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49610" y="2165000"/>
            <a:ext cx="2872323" cy="924653"/>
          </a:xfrm>
        </p:spPr>
        <p:txBody>
          <a:bodyPr>
            <a:normAutofit fontScale="90000"/>
          </a:bodyPr>
          <a:lstStyle/>
          <a:p>
            <a:r>
              <a:rPr lang="en-GB" sz="2800" dirty="0" smtClean="0">
                <a:solidFill>
                  <a:srgbClr val="FF0000"/>
                </a:solidFill>
              </a:rPr>
              <a:t>Without perturbation</a:t>
            </a:r>
            <a:endParaRPr lang="en-GB" sz="2800" dirty="0">
              <a:solidFill>
                <a:srgbClr val="FF0000"/>
              </a:solidFill>
            </a:endParaRP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685801" y="364671"/>
            <a:ext cx="10131425" cy="92465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dirty="0" smtClean="0"/>
              <a:t>Learning requires diverse experiences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33567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Learning to optimise better (larger system)</a:t>
            </a:r>
            <a:endParaRPr lang="en-GB" dirty="0"/>
          </a:p>
        </p:txBody>
      </p:sp>
      <p:cxnSp>
        <p:nvCxnSpPr>
          <p:cNvPr id="16" name="Straight Arrow Connector 15"/>
          <p:cNvCxnSpPr/>
          <p:nvPr/>
        </p:nvCxnSpPr>
        <p:spPr>
          <a:xfrm flipH="1">
            <a:off x="9022883" y="5069304"/>
            <a:ext cx="474043" cy="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9208167" y="5342022"/>
            <a:ext cx="287153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/>
              <a:t>Less frustration between components, more ‘harmony’</a:t>
            </a:r>
            <a:endParaRPr lang="en-GB" sz="2000" dirty="0"/>
          </a:p>
        </p:txBody>
      </p:sp>
      <p:pic>
        <p:nvPicPr>
          <p:cNvPr id="8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9548" t="4582" r="33210" b="5326"/>
          <a:stretch/>
        </p:blipFill>
        <p:spPr>
          <a:xfrm>
            <a:off x="5951621" y="1289324"/>
            <a:ext cx="2725956" cy="4935013"/>
          </a:xfrm>
        </p:spPr>
      </p:pic>
      <p:pic>
        <p:nvPicPr>
          <p:cNvPr id="11" name="Content Placeholder 3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582" r="60853" b="5326"/>
          <a:stretch/>
        </p:blipFill>
        <p:spPr>
          <a:xfrm>
            <a:off x="467794" y="1289324"/>
            <a:ext cx="3917248" cy="4935013"/>
          </a:xfrm>
          <a:prstGeom prst="rect">
            <a:avLst/>
          </a:prstGeom>
        </p:spPr>
      </p:pic>
      <p:pic>
        <p:nvPicPr>
          <p:cNvPr id="12" name="Content Placeholder 3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582" r="88342" b="5326"/>
          <a:stretch/>
        </p:blipFill>
        <p:spPr>
          <a:xfrm>
            <a:off x="4783459" y="1289324"/>
            <a:ext cx="1166574" cy="493501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034066" y="1512197"/>
            <a:ext cx="23742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 smtClean="0">
                <a:solidFill>
                  <a:schemeClr val="bg1"/>
                </a:solidFill>
              </a:rPr>
              <a:t>Solns</a:t>
            </a:r>
            <a:r>
              <a:rPr lang="en-GB" dirty="0" smtClean="0">
                <a:solidFill>
                  <a:schemeClr val="bg1"/>
                </a:solidFill>
              </a:rPr>
              <a:t> found </a:t>
            </a:r>
            <a:br>
              <a:rPr lang="en-GB" dirty="0" smtClean="0">
                <a:solidFill>
                  <a:schemeClr val="bg1"/>
                </a:solidFill>
              </a:rPr>
            </a:br>
            <a:r>
              <a:rPr lang="en-GB" dirty="0" smtClean="0">
                <a:solidFill>
                  <a:schemeClr val="bg1"/>
                </a:solidFill>
              </a:rPr>
              <a:t>without learning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451950" y="1512197"/>
            <a:ext cx="23742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 smtClean="0">
                <a:solidFill>
                  <a:schemeClr val="bg1"/>
                </a:solidFill>
              </a:rPr>
              <a:t>Solns</a:t>
            </a:r>
            <a:r>
              <a:rPr lang="en-GB" dirty="0" smtClean="0">
                <a:solidFill>
                  <a:schemeClr val="bg1"/>
                </a:solidFill>
              </a:rPr>
              <a:t> found </a:t>
            </a:r>
            <a:br>
              <a:rPr lang="en-GB" dirty="0" smtClean="0">
                <a:solidFill>
                  <a:schemeClr val="bg1"/>
                </a:solidFill>
              </a:rPr>
            </a:br>
            <a:r>
              <a:rPr lang="en-GB" dirty="0" smtClean="0">
                <a:solidFill>
                  <a:schemeClr val="bg1"/>
                </a:solidFill>
              </a:rPr>
              <a:t>with learning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3775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919" y="-78306"/>
            <a:ext cx="10131425" cy="924653"/>
          </a:xfrm>
        </p:spPr>
        <p:txBody>
          <a:bodyPr/>
          <a:lstStyle/>
          <a:p>
            <a:r>
              <a:rPr lang="en-GB" dirty="0" smtClean="0"/>
              <a:t>How natural induction works in 4 easy steps</a:t>
            </a:r>
            <a:endParaRPr lang="en-GB" dirty="0"/>
          </a:p>
        </p:txBody>
      </p:sp>
      <p:pic>
        <p:nvPicPr>
          <p:cNvPr id="11" name="Picture 14" descr="Image result for ecological networks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05" t="-4843" r="1805" b="4843"/>
          <a:stretch/>
        </p:blipFill>
        <p:spPr bwMode="auto">
          <a:xfrm>
            <a:off x="10749894" y="5176796"/>
            <a:ext cx="1259452" cy="112621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Image result for socio political network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7691" y="5244034"/>
            <a:ext cx="1142126" cy="1142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1073152" y="945149"/>
            <a:ext cx="827772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/>
              <a:t>global adaptation </a:t>
            </a:r>
            <a:r>
              <a:rPr lang="en-GB" sz="2400" dirty="0" smtClean="0"/>
              <a:t>ability</a:t>
            </a:r>
            <a:endParaRPr lang="en-GB" sz="2400" dirty="0"/>
          </a:p>
        </p:txBody>
      </p:sp>
      <p:sp>
        <p:nvSpPr>
          <p:cNvPr id="15" name="Rectangle 14"/>
          <p:cNvSpPr/>
          <p:nvPr/>
        </p:nvSpPr>
        <p:spPr>
          <a:xfrm>
            <a:off x="1219173" y="5739901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2400" dirty="0"/>
              <a:t>Networks of viscoelastic </a:t>
            </a:r>
            <a:r>
              <a:rPr lang="en-GB" sz="2400" dirty="0" smtClean="0"/>
              <a:t>connections</a:t>
            </a:r>
            <a:endParaRPr lang="en-GB" sz="2400" dirty="0"/>
          </a:p>
        </p:txBody>
      </p:sp>
      <p:sp>
        <p:nvSpPr>
          <p:cNvPr id="18" name="Up Arrow 17"/>
          <p:cNvSpPr/>
          <p:nvPr/>
        </p:nvSpPr>
        <p:spPr>
          <a:xfrm>
            <a:off x="2614863" y="1818167"/>
            <a:ext cx="465221" cy="443429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Up Arrow 20"/>
          <p:cNvSpPr/>
          <p:nvPr/>
        </p:nvSpPr>
        <p:spPr>
          <a:xfrm>
            <a:off x="2679030" y="2908214"/>
            <a:ext cx="465221" cy="443429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Up Arrow 21"/>
          <p:cNvSpPr/>
          <p:nvPr/>
        </p:nvSpPr>
        <p:spPr>
          <a:xfrm>
            <a:off x="2711115" y="5232770"/>
            <a:ext cx="465221" cy="443429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3" name="Picture 2" descr="Image result for brain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18" r="12204"/>
          <a:stretch/>
        </p:blipFill>
        <p:spPr bwMode="auto">
          <a:xfrm>
            <a:off x="9667086" y="867564"/>
            <a:ext cx="1417169" cy="1034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3048000" y="3013502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lvl="1"/>
            <a:r>
              <a:rPr lang="en-GB" sz="2400" dirty="0"/>
              <a:t>Like a learning neural network, </a:t>
            </a:r>
            <a:br>
              <a:rPr lang="en-GB" sz="2400" dirty="0"/>
            </a:br>
            <a:r>
              <a:rPr lang="en-GB" sz="2400" dirty="0"/>
              <a:t>naturally (without selection or design).</a:t>
            </a:r>
          </a:p>
        </p:txBody>
      </p:sp>
      <p:sp>
        <p:nvSpPr>
          <p:cNvPr id="24" name="Up Arrow 23"/>
          <p:cNvSpPr/>
          <p:nvPr/>
        </p:nvSpPr>
        <p:spPr>
          <a:xfrm>
            <a:off x="2711115" y="4074240"/>
            <a:ext cx="465221" cy="443429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Up Arrow 28"/>
          <p:cNvSpPr/>
          <p:nvPr/>
        </p:nvSpPr>
        <p:spPr>
          <a:xfrm>
            <a:off x="9979710" y="2464785"/>
            <a:ext cx="465221" cy="2363889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074" name="Picture 2" descr="https://upload.wikimedia.org/wikipedia/commons/thumb/c/c8/Elastic_network_model.png/220px-Elastic_network_model.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55" r="7318"/>
          <a:stretch/>
        </p:blipFill>
        <p:spPr bwMode="auto">
          <a:xfrm>
            <a:off x="8083552" y="5209113"/>
            <a:ext cx="1267327" cy="1211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10749894" y="3138897"/>
            <a:ext cx="78899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6000" dirty="0" smtClean="0">
                <a:sym typeface="Wingdings" panose="05000000000000000000" pitchFamily="2" charset="2"/>
              </a:rPr>
              <a:t></a:t>
            </a:r>
            <a:endParaRPr lang="en-GB" sz="6000" dirty="0"/>
          </a:p>
        </p:txBody>
      </p:sp>
      <p:sp>
        <p:nvSpPr>
          <p:cNvPr id="19" name="TextBox 18"/>
          <p:cNvSpPr txBox="1"/>
          <p:nvPr/>
        </p:nvSpPr>
        <p:spPr>
          <a:xfrm>
            <a:off x="1520901" y="1649682"/>
            <a:ext cx="78899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6000" dirty="0" smtClean="0">
                <a:sym typeface="Wingdings" panose="05000000000000000000" pitchFamily="2" charset="2"/>
              </a:rPr>
              <a:t></a:t>
            </a:r>
            <a:endParaRPr lang="en-GB" sz="6000" dirty="0"/>
          </a:p>
        </p:txBody>
      </p:sp>
      <p:sp>
        <p:nvSpPr>
          <p:cNvPr id="20" name="TextBox 19"/>
          <p:cNvSpPr txBox="1"/>
          <p:nvPr/>
        </p:nvSpPr>
        <p:spPr>
          <a:xfrm>
            <a:off x="1543333" y="2718063"/>
            <a:ext cx="78899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6000" dirty="0" smtClean="0">
                <a:sym typeface="Wingdings" panose="05000000000000000000" pitchFamily="2" charset="2"/>
              </a:rPr>
              <a:t></a:t>
            </a:r>
            <a:endParaRPr lang="en-GB" sz="6000" dirty="0"/>
          </a:p>
        </p:txBody>
      </p:sp>
      <p:sp>
        <p:nvSpPr>
          <p:cNvPr id="25" name="TextBox 24"/>
          <p:cNvSpPr txBox="1"/>
          <p:nvPr/>
        </p:nvSpPr>
        <p:spPr>
          <a:xfrm>
            <a:off x="1529100" y="3784417"/>
            <a:ext cx="78899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6000" dirty="0" smtClean="0">
                <a:sym typeface="Wingdings" panose="05000000000000000000" pitchFamily="2" charset="2"/>
              </a:rPr>
              <a:t></a:t>
            </a:r>
            <a:endParaRPr lang="en-GB" sz="6000" dirty="0"/>
          </a:p>
        </p:txBody>
      </p:sp>
      <p:sp>
        <p:nvSpPr>
          <p:cNvPr id="26" name="TextBox 25"/>
          <p:cNvSpPr txBox="1"/>
          <p:nvPr/>
        </p:nvSpPr>
        <p:spPr>
          <a:xfrm>
            <a:off x="1537926" y="4946652"/>
            <a:ext cx="78899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6000" dirty="0" smtClean="0">
                <a:sym typeface="Wingdings" panose="05000000000000000000" pitchFamily="2" charset="2"/>
              </a:rPr>
              <a:t></a:t>
            </a:r>
            <a:endParaRPr lang="en-GB" sz="6000" dirty="0"/>
          </a:p>
        </p:txBody>
      </p:sp>
    </p:spTree>
    <p:extLst>
      <p:ext uri="{BB962C8B-B14F-4D97-AF65-F5344CB8AC3E}">
        <p14:creationId xmlns:p14="http://schemas.microsoft.com/office/powerpoint/2010/main" val="1659262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 smtClean="0"/>
              <a:t>The deformation of the springs, or incremental adjustment in the connections to reduce stress, can be provided by </a:t>
            </a:r>
          </a:p>
          <a:p>
            <a:pPr lvl="1"/>
            <a:r>
              <a:rPr lang="en-GB" dirty="0" err="1" smtClean="0"/>
              <a:t>Hebbian</a:t>
            </a:r>
            <a:r>
              <a:rPr lang="en-GB" dirty="0" smtClean="0"/>
              <a:t> learning in a Hopfield network</a:t>
            </a:r>
          </a:p>
          <a:p>
            <a:pPr lvl="1"/>
            <a:r>
              <a:rPr lang="en-GB" dirty="0" smtClean="0"/>
              <a:t>That’s just what springs do</a:t>
            </a:r>
          </a:p>
          <a:p>
            <a:pPr lvl="1"/>
            <a:r>
              <a:rPr lang="en-GB" dirty="0" smtClean="0"/>
              <a:t>random variation and selection on connections</a:t>
            </a:r>
          </a:p>
          <a:p>
            <a:pPr lvl="1"/>
            <a:r>
              <a:rPr lang="en-GB" dirty="0" smtClean="0"/>
              <a:t>Individual utility maximisation (reinforcement learning) if it operates on connections</a:t>
            </a:r>
          </a:p>
          <a:p>
            <a:r>
              <a:rPr lang="en-GB" dirty="0" smtClean="0"/>
              <a:t>Needs the system to be repeatedly perturbed</a:t>
            </a:r>
          </a:p>
          <a:p>
            <a:r>
              <a:rPr lang="en-GB" dirty="0" smtClean="0"/>
              <a:t>CW option – ‘global adaptation in networks of selfish components’ uses this principle.</a:t>
            </a:r>
          </a:p>
          <a:p>
            <a:pPr lvl="1"/>
            <a:r>
              <a:rPr lang="en-GB" dirty="0" smtClean="0"/>
              <a:t>Agents change how much attention they pay to each relationship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73820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161387"/>
            <a:ext cx="10131425" cy="924653"/>
          </a:xfrm>
        </p:spPr>
        <p:txBody>
          <a:bodyPr/>
          <a:lstStyle/>
          <a:p>
            <a:r>
              <a:rPr lang="en-GB" dirty="0" smtClean="0"/>
              <a:t>There are two kinds of people in the world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1. Those who can extrapolate from incomplete data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97180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6674" y="407441"/>
            <a:ext cx="11582400" cy="4114800"/>
          </a:xfrm>
        </p:spPr>
        <p:txBody>
          <a:bodyPr/>
          <a:lstStyle/>
          <a:p>
            <a:pPr lvl="0"/>
            <a:r>
              <a:rPr lang="en-GB" dirty="0" err="1"/>
              <a:t>Brun-Usan</a:t>
            </a:r>
            <a:r>
              <a:rPr lang="en-GB" dirty="0"/>
              <a:t>, M., Rago, A., </a:t>
            </a:r>
            <a:r>
              <a:rPr lang="en-GB" dirty="0" err="1"/>
              <a:t>Thies</a:t>
            </a:r>
            <a:r>
              <a:rPr lang="en-GB" dirty="0"/>
              <a:t>, C., Uller, T., &amp; Watson, R. A. (2020). Developmental models reveal the role of phenotypic plasticity in explaining genetic evolvability. </a:t>
            </a:r>
            <a:r>
              <a:rPr lang="en-GB" i="1" dirty="0" err="1"/>
              <a:t>bioRxiv</a:t>
            </a:r>
            <a:r>
              <a:rPr lang="en-GB" dirty="0"/>
              <a:t>. 10.1101/2020.06.29.179226</a:t>
            </a:r>
          </a:p>
          <a:p>
            <a:pPr lvl="0"/>
            <a:r>
              <a:rPr lang="en-GB" dirty="0" err="1"/>
              <a:t>Brun-Usan</a:t>
            </a:r>
            <a:r>
              <a:rPr lang="en-GB" dirty="0"/>
              <a:t>, M., </a:t>
            </a:r>
            <a:r>
              <a:rPr lang="en-GB" dirty="0" err="1"/>
              <a:t>Thies</a:t>
            </a:r>
            <a:r>
              <a:rPr lang="en-GB" dirty="0"/>
              <a:t>, C., &amp; Watson, R.A. (2020). How to fit in: The learning principles of cell differentiation. </a:t>
            </a:r>
            <a:r>
              <a:rPr lang="en-GB" i="1" dirty="0"/>
              <a:t>PLOS Computational Biology</a:t>
            </a:r>
            <a:r>
              <a:rPr lang="en-GB" dirty="0"/>
              <a:t>, </a:t>
            </a:r>
            <a:r>
              <a:rPr lang="en-GB" i="1" dirty="0"/>
              <a:t>16</a:t>
            </a:r>
            <a:r>
              <a:rPr lang="en-GB" dirty="0"/>
              <a:t>(4), e1006811</a:t>
            </a:r>
          </a:p>
          <a:p>
            <a:pPr lvl="0"/>
            <a:r>
              <a:rPr lang="en-GB" dirty="0"/>
              <a:t>Buckley, C. L., Kim, C. S., McGregor, S., &amp; Seth, A. K. (2017). The free energy principle for action and perception: A mathematical review. </a:t>
            </a:r>
            <a:r>
              <a:rPr lang="en-GB" i="1" dirty="0"/>
              <a:t>Journal of Mathematical Psychology</a:t>
            </a:r>
            <a:r>
              <a:rPr lang="en-GB" dirty="0"/>
              <a:t>, </a:t>
            </a:r>
            <a:r>
              <a:rPr lang="en-GB" i="1" dirty="0"/>
              <a:t>81</a:t>
            </a:r>
            <a:r>
              <a:rPr lang="en-GB" dirty="0"/>
              <a:t>, 55-79.</a:t>
            </a:r>
          </a:p>
          <a:p>
            <a:pPr lvl="0"/>
            <a:r>
              <a:rPr lang="en-GB" dirty="0"/>
              <a:t>Caldwell, J. R., Watson, R. A., …(2018). Deep Optimisation: Solving Combinatorial Optimisation Problems using Deep Neural Networks. </a:t>
            </a:r>
            <a:r>
              <a:rPr lang="en-GB" i="1" dirty="0"/>
              <a:t> arXiv:1811.00784</a:t>
            </a:r>
            <a:r>
              <a:rPr lang="en-GB" dirty="0"/>
              <a:t>./ </a:t>
            </a:r>
            <a:r>
              <a:rPr lang="en-GB" i="1" dirty="0" err="1"/>
              <a:t>EvoStar</a:t>
            </a:r>
            <a:r>
              <a:rPr lang="en-GB" i="1" dirty="0"/>
              <a:t> 2021</a:t>
            </a:r>
            <a:r>
              <a:rPr lang="en-GB" dirty="0"/>
              <a:t> conf. paper </a:t>
            </a:r>
            <a:r>
              <a:rPr lang="en-GB" dirty="0" smtClean="0"/>
              <a:t>-&gt; submitted to journal</a:t>
            </a:r>
            <a:endParaRPr lang="en-GB" dirty="0"/>
          </a:p>
          <a:p>
            <a:pPr lvl="0"/>
            <a:r>
              <a:rPr lang="en-GB" dirty="0"/>
              <a:t>Davies, A. P., Watson, R. A., Mills, R., Buckley, C. L., &amp; Noble, J. (2011). “If you can't be with the one you love, love the one you're with”: How individual habituation of agent interactions improves global utility. </a:t>
            </a:r>
            <a:r>
              <a:rPr lang="en-GB" i="1" dirty="0"/>
              <a:t>Artificial Life</a:t>
            </a:r>
            <a:r>
              <a:rPr lang="en-GB" dirty="0"/>
              <a:t>, 17(3), 167-181.</a:t>
            </a:r>
          </a:p>
          <a:p>
            <a:pPr lvl="0"/>
            <a:r>
              <a:rPr lang="en-GB" dirty="0"/>
              <a:t>Froese, T. (2018). Ritual anti-structure as an alternate pathway to social complexity? The case of ancient Teotihuacan, Central Mexico. </a:t>
            </a:r>
            <a:r>
              <a:rPr lang="en-GB" i="1" dirty="0"/>
              <a:t>Material Religion</a:t>
            </a:r>
            <a:r>
              <a:rPr lang="en-GB" dirty="0"/>
              <a:t>, 14(3), 420-422.</a:t>
            </a:r>
          </a:p>
          <a:p>
            <a:pPr lvl="0"/>
            <a:r>
              <a:rPr lang="en-GB" dirty="0"/>
              <a:t>Froese, T., &amp; Manzanilla, L. R. (2018). </a:t>
            </a:r>
            <a:r>
              <a:rPr lang="en-GB" dirty="0" err="1"/>
              <a:t>Modeling</a:t>
            </a:r>
            <a:r>
              <a:rPr lang="en-GB" dirty="0"/>
              <a:t> collective rule at ancient Teotihuacan as a complex adaptive system: Communal ritual makes social hierarchy more effective. </a:t>
            </a:r>
            <a:r>
              <a:rPr lang="en-GB" i="1" dirty="0"/>
              <a:t>Cognitive Systems Research</a:t>
            </a:r>
            <a:r>
              <a:rPr lang="en-GB" dirty="0"/>
              <a:t>, 52, 862-874.</a:t>
            </a:r>
          </a:p>
          <a:p>
            <a:pPr lvl="0"/>
            <a:r>
              <a:rPr lang="en-GB" dirty="0" err="1"/>
              <a:t>Kounios</a:t>
            </a:r>
            <a:r>
              <a:rPr lang="en-GB" dirty="0"/>
              <a:t>, L., … &amp; Watson, R. A. (2016). Resolving the paradox of evolvability with learning theory: How evolution learns to improve evolvability on rugged fitness landscapes. </a:t>
            </a:r>
            <a:r>
              <a:rPr lang="en-GB" i="1" dirty="0"/>
              <a:t> arXiv:1612.05955</a:t>
            </a:r>
            <a:r>
              <a:rPr lang="en-GB" dirty="0" smtClean="0"/>
              <a:t>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47B36-2F3A-469E-8604-285B2B795295}" type="slidenum">
              <a:rPr lang="en-GB">
                <a:solidFill>
                  <a:srgbClr val="323D43"/>
                </a:solidFill>
                <a:latin typeface="Georgia"/>
                <a:ea typeface="ＭＳ Ｐゴシック"/>
              </a:rPr>
              <a:pPr/>
              <a:t>40</a:t>
            </a:fld>
            <a:endParaRPr lang="en-GB">
              <a:solidFill>
                <a:srgbClr val="323D43"/>
              </a:solidFill>
              <a:latin typeface="Georgia"/>
              <a:ea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4238103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6674" y="407441"/>
            <a:ext cx="11582400" cy="4114800"/>
          </a:xfrm>
        </p:spPr>
        <p:txBody>
          <a:bodyPr/>
          <a:lstStyle/>
          <a:p>
            <a:pPr lvl="0"/>
            <a:r>
              <a:rPr lang="en-GB" dirty="0" err="1"/>
              <a:t>Kouvaris</a:t>
            </a:r>
            <a:r>
              <a:rPr lang="en-GB" dirty="0"/>
              <a:t>, K., </a:t>
            </a:r>
            <a:r>
              <a:rPr lang="en-GB" dirty="0" err="1"/>
              <a:t>Clune</a:t>
            </a:r>
            <a:r>
              <a:rPr lang="en-GB" dirty="0"/>
              <a:t>, J., </a:t>
            </a:r>
            <a:r>
              <a:rPr lang="en-GB" dirty="0" err="1"/>
              <a:t>Kounios</a:t>
            </a:r>
            <a:r>
              <a:rPr lang="en-GB" dirty="0"/>
              <a:t>, L., Brede, M., &amp; Watson, R. A. (2017). How evolution learns to generalise: Using learning theory to understand dev. organisation. </a:t>
            </a:r>
            <a:r>
              <a:rPr lang="en-GB" i="1" dirty="0" err="1"/>
              <a:t>PLoS</a:t>
            </a:r>
            <a:r>
              <a:rPr lang="en-GB" i="1" dirty="0"/>
              <a:t> Comp. Bio.</a:t>
            </a:r>
            <a:r>
              <a:rPr lang="en-GB" dirty="0"/>
              <a:t>, 13(4), e1005358.</a:t>
            </a:r>
          </a:p>
          <a:p>
            <a:pPr lvl="0"/>
            <a:r>
              <a:rPr lang="en-GB" dirty="0"/>
              <a:t>Levin, M. (2019). The Computational Boundary of a “Self”: developmental bioelectricity drives multicellularity and scale-free cognition. Frontiers in Psychology, 10, 2688. – doi:10.3389/fpsyg.2019.02688</a:t>
            </a:r>
          </a:p>
          <a:p>
            <a:pPr lvl="0"/>
            <a:r>
              <a:rPr lang="en-GB" dirty="0" err="1"/>
              <a:t>Manicka</a:t>
            </a:r>
            <a:r>
              <a:rPr lang="en-GB" dirty="0"/>
              <a:t>, S., &amp; Levin, M. (2019). The Cognitive Lens: a primer on conceptual tools for analysing information processing in developmental and regenerative morphogenesis. Philosophical Transactions of the Royal Society B, 374(1774), 20180369. doi:10.1098/rstb.2018.0369</a:t>
            </a:r>
          </a:p>
          <a:p>
            <a:pPr lvl="0"/>
            <a:r>
              <a:rPr lang="en-GB" dirty="0"/>
              <a:t>Mills, R. (2010). </a:t>
            </a:r>
            <a:r>
              <a:rPr lang="en-GB" i="1" dirty="0"/>
              <a:t>How micro-evolution can guide macro-evolution: Multi-scale search via evolved modular variation</a:t>
            </a:r>
            <a:r>
              <a:rPr lang="en-GB" dirty="0"/>
              <a:t> (Doctoral dissertation, University of Southampton).</a:t>
            </a:r>
          </a:p>
          <a:p>
            <a:pPr lvl="0"/>
            <a:r>
              <a:rPr lang="en-GB" dirty="0"/>
              <a:t>Mills, R., Jansen, T. &amp; Watson, R.A. (2014) Transforming Evolutionary Search into Higher-Level Evolutionary Search by Capturing Problem Structure. </a:t>
            </a:r>
            <a:r>
              <a:rPr lang="en-GB" i="1" dirty="0"/>
              <a:t>IEEE Trans. on Evolutionary Comp.</a:t>
            </a:r>
            <a:r>
              <a:rPr lang="en-GB" dirty="0"/>
              <a:t> 18(5), 628-642</a:t>
            </a:r>
          </a:p>
          <a:p>
            <a:pPr lvl="0"/>
            <a:r>
              <a:rPr lang="en-GB" dirty="0"/>
              <a:t>Nash, F., </a:t>
            </a:r>
            <a:r>
              <a:rPr lang="en-GB" dirty="0" err="1"/>
              <a:t>Kounios</a:t>
            </a:r>
            <a:r>
              <a:rPr lang="en-GB" dirty="0"/>
              <a:t>, L., </a:t>
            </a:r>
            <a:r>
              <a:rPr lang="en-GB" dirty="0" err="1"/>
              <a:t>Thies</a:t>
            </a:r>
            <a:r>
              <a:rPr lang="en-GB" dirty="0"/>
              <a:t>, C., </a:t>
            </a:r>
            <a:r>
              <a:rPr lang="en-GB" dirty="0" err="1"/>
              <a:t>Kouvaris</a:t>
            </a:r>
            <a:r>
              <a:rPr lang="en-GB" dirty="0"/>
              <a:t>, K., </a:t>
            </a:r>
            <a:r>
              <a:rPr lang="en-GB" dirty="0" err="1"/>
              <a:t>Tarapore</a:t>
            </a:r>
            <a:r>
              <a:rPr lang="en-GB" dirty="0"/>
              <a:t>, D., Watson, R.A. (2021) </a:t>
            </a:r>
            <a:r>
              <a:rPr lang="en-GB" i="1" dirty="0"/>
              <a:t>Scaling-up evolutionary variability: The causes and consequences of developmental hierarchy</a:t>
            </a:r>
            <a:r>
              <a:rPr lang="en-GB" dirty="0"/>
              <a:t>, manuscript in preparation.</a:t>
            </a:r>
          </a:p>
          <a:p>
            <a:pPr lvl="0"/>
            <a:r>
              <a:rPr lang="en-GB" dirty="0"/>
              <a:t>Power, D. A., Watson, R. A., </a:t>
            </a:r>
            <a:r>
              <a:rPr lang="en-GB" dirty="0" err="1"/>
              <a:t>Szathmáry</a:t>
            </a:r>
            <a:r>
              <a:rPr lang="en-GB" dirty="0"/>
              <a:t>, E., Mills, R., Powers, S. T., Doncaster, C. P., &amp; </a:t>
            </a:r>
            <a:r>
              <a:rPr lang="en-GB" dirty="0" err="1"/>
              <a:t>Czapp</a:t>
            </a:r>
            <a:r>
              <a:rPr lang="en-GB" dirty="0"/>
              <a:t>, B. (2015). What can ecosystems learn? Expanding </a:t>
            </a:r>
            <a:r>
              <a:rPr lang="en-GB" dirty="0" err="1"/>
              <a:t>ev</a:t>
            </a:r>
            <a:r>
              <a:rPr lang="en-GB" dirty="0"/>
              <a:t>. ecology w. learning theory. </a:t>
            </a:r>
            <a:r>
              <a:rPr lang="en-GB" i="1" dirty="0"/>
              <a:t>Bio. Direct</a:t>
            </a:r>
            <a:r>
              <a:rPr lang="en-GB" dirty="0"/>
              <a:t>, 10(1), 69. </a:t>
            </a:r>
          </a:p>
          <a:p>
            <a:pPr lvl="0"/>
            <a:r>
              <a:rPr lang="en-GB" dirty="0"/>
              <a:t>Powers, S.T., Penn, A.S., Watson, R.A. (2011) The Concurrent Evolution of Cooperation and the Population Structures that Support it. </a:t>
            </a:r>
            <a:r>
              <a:rPr lang="en-GB" i="1" dirty="0"/>
              <a:t>Evolution</a:t>
            </a:r>
            <a:r>
              <a:rPr lang="en-GB" dirty="0"/>
              <a:t>. 65(6):1527–1543.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47B36-2F3A-469E-8604-285B2B795295}" type="slidenum">
              <a:rPr lang="en-GB">
                <a:solidFill>
                  <a:srgbClr val="323D43"/>
                </a:solidFill>
                <a:latin typeface="Georgia"/>
                <a:ea typeface="ＭＳ Ｐゴシック"/>
              </a:rPr>
              <a:pPr/>
              <a:t>41</a:t>
            </a:fld>
            <a:endParaRPr lang="en-GB">
              <a:solidFill>
                <a:srgbClr val="323D43"/>
              </a:solidFill>
              <a:latin typeface="Georgia"/>
              <a:ea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2907664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6674" y="407441"/>
            <a:ext cx="11582400" cy="4114800"/>
          </a:xfrm>
        </p:spPr>
        <p:txBody>
          <a:bodyPr/>
          <a:lstStyle/>
          <a:p>
            <a:pPr lvl="0"/>
            <a:r>
              <a:rPr lang="en-GB" dirty="0"/>
              <a:t>Rago, A., </a:t>
            </a:r>
            <a:r>
              <a:rPr lang="en-GB" dirty="0" err="1"/>
              <a:t>Kouvaris</a:t>
            </a:r>
            <a:r>
              <a:rPr lang="en-GB" dirty="0"/>
              <a:t>, K., Uller, T., &amp; Watson, R. A. (2019). How adaptive plasticity evolves when selected against. </a:t>
            </a:r>
            <a:r>
              <a:rPr lang="en-GB" i="1" dirty="0" err="1"/>
              <a:t>PLoS</a:t>
            </a:r>
            <a:r>
              <a:rPr lang="en-GB" i="1" dirty="0"/>
              <a:t> Comp. Bio.</a:t>
            </a:r>
            <a:r>
              <a:rPr lang="en-GB" dirty="0"/>
              <a:t> (</a:t>
            </a:r>
            <a:r>
              <a:rPr lang="en-GB" dirty="0" err="1"/>
              <a:t>BioRxiv</a:t>
            </a:r>
            <a:r>
              <a:rPr lang="en-GB" dirty="0"/>
              <a:t>, 339622.) </a:t>
            </a:r>
          </a:p>
          <a:p>
            <a:pPr lvl="0"/>
            <a:r>
              <a:rPr lang="en-GB" dirty="0"/>
              <a:t>Ryan, P. A., Powers, S. T., &amp; Watson, R. A. (2016). Social niche construction and evolutionary transitions in individuality. </a:t>
            </a:r>
            <a:r>
              <a:rPr lang="en-GB" i="1" dirty="0"/>
              <a:t>Biology &amp; philosophy</a:t>
            </a:r>
            <a:r>
              <a:rPr lang="en-GB" dirty="0"/>
              <a:t>, 31(1), 59-79.</a:t>
            </a:r>
          </a:p>
          <a:p>
            <a:pPr lvl="0"/>
            <a:r>
              <a:rPr lang="en-GB" dirty="0"/>
              <a:t>Watson, R. A. &amp; Pollack, J. B. (2002) A Computational Model of Symbiotic Composition in Evolutionary Transitions. </a:t>
            </a:r>
            <a:r>
              <a:rPr lang="en-GB" i="1" dirty="0" err="1"/>
              <a:t>Biosystems</a:t>
            </a:r>
            <a:r>
              <a:rPr lang="en-GB" dirty="0"/>
              <a:t> 69(2-3) pp. 187-209. </a:t>
            </a:r>
          </a:p>
          <a:p>
            <a:pPr lvl="0"/>
            <a:r>
              <a:rPr lang="en-GB" dirty="0"/>
              <a:t>Watson, R. A., Mills, R., Buckley, C. L., </a:t>
            </a:r>
            <a:r>
              <a:rPr lang="en-GB" dirty="0" err="1"/>
              <a:t>Kouvaris</a:t>
            </a:r>
            <a:r>
              <a:rPr lang="en-GB" dirty="0"/>
              <a:t>, K., Jackson, A., Powers, S. T., ... &amp; Power, D. (2016). Evolutionary connectionism: algorithmic principles underlying the evolution of biological organisation in </a:t>
            </a:r>
            <a:r>
              <a:rPr lang="en-GB" dirty="0" err="1"/>
              <a:t>evo-devo</a:t>
            </a:r>
            <a:r>
              <a:rPr lang="en-GB" dirty="0"/>
              <a:t>, </a:t>
            </a:r>
            <a:r>
              <a:rPr lang="en-GB" dirty="0" err="1"/>
              <a:t>evo</a:t>
            </a:r>
            <a:r>
              <a:rPr lang="en-GB" dirty="0"/>
              <a:t>-eco and evolutionary transitions. </a:t>
            </a:r>
            <a:r>
              <a:rPr lang="en-GB" i="1" dirty="0"/>
              <a:t>Evolutionary Biology</a:t>
            </a:r>
            <a:r>
              <a:rPr lang="en-GB" dirty="0"/>
              <a:t>, 43(4), 553-581.</a:t>
            </a:r>
          </a:p>
          <a:p>
            <a:pPr lvl="0"/>
            <a:r>
              <a:rPr lang="en-US" dirty="0"/>
              <a:t>Watson, R. A., N. </a:t>
            </a:r>
            <a:r>
              <a:rPr lang="en-US" dirty="0" err="1"/>
              <a:t>Palmius</a:t>
            </a:r>
            <a:r>
              <a:rPr lang="en-US" dirty="0"/>
              <a:t>, N., Mills, R., Powers, S. T., and Penn, A. 2009, September. “Can Selfish Symbioses Effect Higher-Level Selection?” In </a:t>
            </a:r>
            <a:r>
              <a:rPr lang="en-US" i="1" dirty="0"/>
              <a:t>European Conference on Artificial Life</a:t>
            </a:r>
            <a:r>
              <a:rPr lang="en-US" dirty="0"/>
              <a:t> (pp. 27–36). </a:t>
            </a:r>
            <a:r>
              <a:rPr lang="de-DE" dirty="0"/>
              <a:t>Berlin/Heidelberg: Springer.</a:t>
            </a:r>
            <a:endParaRPr lang="en-GB" dirty="0"/>
          </a:p>
          <a:p>
            <a:pPr lvl="0"/>
            <a:r>
              <a:rPr lang="en-GB" dirty="0"/>
              <a:t>Watson, R.A. &amp; </a:t>
            </a:r>
            <a:r>
              <a:rPr lang="en-GB" dirty="0" err="1"/>
              <a:t>Szathmáry</a:t>
            </a:r>
            <a:r>
              <a:rPr lang="en-GB" dirty="0"/>
              <a:t>, E. (2016) “How Can Evolution Learn”, </a:t>
            </a:r>
            <a:r>
              <a:rPr lang="en-GB" i="1" dirty="0"/>
              <a:t>Trends in Ecology &amp; Evolution. </a:t>
            </a:r>
            <a:r>
              <a:rPr lang="de-DE" dirty="0"/>
              <a:t>31(2), 147-157.</a:t>
            </a:r>
            <a:endParaRPr lang="en-GB" dirty="0"/>
          </a:p>
          <a:p>
            <a:pPr lvl="0"/>
            <a:r>
              <a:rPr lang="en-GB" dirty="0"/>
              <a:t>Watson, R.A. &amp; </a:t>
            </a:r>
            <a:r>
              <a:rPr lang="en-GB" dirty="0" err="1"/>
              <a:t>Thies,C</a:t>
            </a:r>
            <a:r>
              <a:rPr lang="en-GB" dirty="0"/>
              <a:t>. (2019) “Are Developmental Plasticity, Niche Construction, and Extended Inheritance Necessary for Evolution by Natural Selection? The Role of Active Phenotypes in the Minimal Criteria for Darwinian Individuality”. in </a:t>
            </a:r>
            <a:r>
              <a:rPr lang="en-GB" i="1" dirty="0"/>
              <a:t>Evolutionary Causation</a:t>
            </a:r>
            <a:r>
              <a:rPr lang="en-GB" dirty="0"/>
              <a:t>, (Uller &amp; </a:t>
            </a:r>
            <a:r>
              <a:rPr lang="en-GB" dirty="0" err="1"/>
              <a:t>Laland</a:t>
            </a:r>
            <a:r>
              <a:rPr lang="en-GB" dirty="0"/>
              <a:t>). MIT Press</a:t>
            </a:r>
            <a:r>
              <a:rPr lang="en-GB" dirty="0" smtClean="0"/>
              <a:t>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47B36-2F3A-469E-8604-285B2B795295}" type="slidenum">
              <a:rPr lang="en-GB">
                <a:solidFill>
                  <a:srgbClr val="323D43"/>
                </a:solidFill>
                <a:latin typeface="Georgia"/>
                <a:ea typeface="ＭＳ Ｐゴシック"/>
              </a:rPr>
              <a:pPr/>
              <a:t>42</a:t>
            </a:fld>
            <a:endParaRPr lang="en-GB">
              <a:solidFill>
                <a:srgbClr val="323D43"/>
              </a:solidFill>
              <a:latin typeface="Georgia"/>
              <a:ea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796043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6674" y="407441"/>
            <a:ext cx="11582400" cy="4114800"/>
          </a:xfrm>
        </p:spPr>
        <p:txBody>
          <a:bodyPr/>
          <a:lstStyle/>
          <a:p>
            <a:pPr lvl="0"/>
            <a:r>
              <a:rPr lang="en-GB" dirty="0"/>
              <a:t>Watson, R.A., Buckley, C.L., Mills, R.M. (2010) Optimisation in ‘Self-modelling’ Complex Adaptive Systems. </a:t>
            </a:r>
            <a:r>
              <a:rPr lang="en-GB" i="1" dirty="0"/>
              <a:t>Complexity</a:t>
            </a:r>
            <a:r>
              <a:rPr lang="en-GB" dirty="0"/>
              <a:t>. 16(5):17-26. </a:t>
            </a:r>
          </a:p>
          <a:p>
            <a:pPr lvl="0"/>
            <a:r>
              <a:rPr lang="en-GB" dirty="0"/>
              <a:t>Watson, R.A., Mills, R.M., Buckley, C.L. (2011) Global Adaptation in Networks of Selfish Components. </a:t>
            </a:r>
            <a:r>
              <a:rPr lang="en-GB" i="1" dirty="0"/>
              <a:t>Artificial Life</a:t>
            </a:r>
            <a:r>
              <a:rPr lang="en-GB" dirty="0"/>
              <a:t>. 17(3):147-66. </a:t>
            </a:r>
          </a:p>
          <a:p>
            <a:pPr lvl="0"/>
            <a:r>
              <a:rPr lang="en-GB" dirty="0"/>
              <a:t>Watson, R.A., Mills, R.M., Buckley, C.L. (2011) Transformations in the scale of </a:t>
            </a:r>
            <a:r>
              <a:rPr lang="en-GB" dirty="0" err="1"/>
              <a:t>behavior</a:t>
            </a:r>
            <a:r>
              <a:rPr lang="en-GB" dirty="0"/>
              <a:t> and the global optimization of constraints in adaptive networks, </a:t>
            </a:r>
            <a:r>
              <a:rPr lang="en-GB" i="1" dirty="0"/>
              <a:t>Adaptive Behaviour </a:t>
            </a:r>
            <a:r>
              <a:rPr lang="en-GB" dirty="0"/>
              <a:t>19(4): 227-249.</a:t>
            </a:r>
          </a:p>
          <a:p>
            <a:pPr lvl="0"/>
            <a:r>
              <a:rPr lang="en-GB" dirty="0"/>
              <a:t>Watson, R.A., Wagner, G. P., </a:t>
            </a:r>
            <a:r>
              <a:rPr lang="en-GB" dirty="0" err="1"/>
              <a:t>Pavlicev</a:t>
            </a:r>
            <a:r>
              <a:rPr lang="en-GB" dirty="0"/>
              <a:t>, M., </a:t>
            </a:r>
            <a:r>
              <a:rPr lang="en-GB" dirty="0" err="1"/>
              <a:t>Weinreich</a:t>
            </a:r>
            <a:r>
              <a:rPr lang="en-GB" dirty="0"/>
              <a:t>, D. M., &amp; Mills, R. (2014). The evolution of phenotypic correlations and “developmental memory”. </a:t>
            </a:r>
            <a:r>
              <a:rPr lang="en-GB" i="1" dirty="0"/>
              <a:t>Evolution</a:t>
            </a:r>
            <a:r>
              <a:rPr lang="en-GB" dirty="0"/>
              <a:t>. 68(4) 1124-1138.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47B36-2F3A-469E-8604-285B2B795295}" type="slidenum">
              <a:rPr lang="en-GB">
                <a:solidFill>
                  <a:srgbClr val="323D43"/>
                </a:solidFill>
                <a:latin typeface="Georgia"/>
                <a:ea typeface="ＭＳ Ｐゴシック"/>
              </a:rPr>
              <a:pPr/>
              <a:t>43</a:t>
            </a:fld>
            <a:endParaRPr lang="en-GB">
              <a:solidFill>
                <a:srgbClr val="323D43"/>
              </a:solidFill>
              <a:latin typeface="Georgia"/>
              <a:ea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1629397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802557"/>
            <a:ext cx="10131425" cy="924653"/>
          </a:xfrm>
        </p:spPr>
        <p:txBody>
          <a:bodyPr>
            <a:noAutofit/>
          </a:bodyPr>
          <a:lstStyle/>
          <a:p>
            <a:r>
              <a:rPr lang="en-GB" dirty="0"/>
              <a:t>Induction is </a:t>
            </a:r>
            <a:r>
              <a:rPr lang="en-GB" dirty="0" smtClean="0"/>
              <a:t>fundamental </a:t>
            </a:r>
            <a:r>
              <a:rPr lang="en-GB" dirty="0"/>
              <a:t>to learning: </a:t>
            </a:r>
            <a:br>
              <a:rPr lang="en-GB" dirty="0"/>
            </a:b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71450" y="1727210"/>
            <a:ext cx="12026566" cy="4331378"/>
          </a:xfrm>
        </p:spPr>
        <p:txBody>
          <a:bodyPr>
            <a:normAutofit fontScale="92500" lnSpcReduction="20000"/>
          </a:bodyPr>
          <a:lstStyle/>
          <a:p>
            <a:pPr lvl="1"/>
            <a:r>
              <a:rPr lang="en-GB" sz="2800" dirty="0"/>
              <a:t>Learning without induction: </a:t>
            </a:r>
          </a:p>
          <a:p>
            <a:pPr lvl="2"/>
            <a:r>
              <a:rPr lang="en-GB" sz="2400" dirty="0"/>
              <a:t>You do well on the examples you have seen before</a:t>
            </a:r>
          </a:p>
          <a:p>
            <a:pPr lvl="3"/>
            <a:r>
              <a:rPr lang="en-GB" sz="2400" dirty="0"/>
              <a:t>Just </a:t>
            </a:r>
            <a:r>
              <a:rPr lang="en-GB" sz="2400" b="1" dirty="0"/>
              <a:t>memory</a:t>
            </a:r>
            <a:r>
              <a:rPr lang="en-GB" sz="2400" dirty="0"/>
              <a:t> (rote learning)</a:t>
            </a:r>
          </a:p>
          <a:p>
            <a:pPr lvl="1"/>
            <a:r>
              <a:rPr lang="en-GB" sz="2800" dirty="0"/>
              <a:t>Learning with induction: </a:t>
            </a:r>
          </a:p>
          <a:p>
            <a:pPr lvl="2"/>
            <a:r>
              <a:rPr lang="en-GB" sz="2400" dirty="0"/>
              <a:t>You do well on the examples you have seen </a:t>
            </a:r>
            <a:r>
              <a:rPr lang="en-GB" sz="2400" dirty="0" smtClean="0"/>
              <a:t>before </a:t>
            </a:r>
            <a:r>
              <a:rPr lang="en-GB" sz="2400" dirty="0" smtClean="0">
                <a:solidFill>
                  <a:srgbClr val="FFC000"/>
                </a:solidFill>
              </a:rPr>
              <a:t>AND </a:t>
            </a:r>
            <a:r>
              <a:rPr lang="en-GB" sz="2400" dirty="0">
                <a:solidFill>
                  <a:srgbClr val="FFC000"/>
                </a:solidFill>
              </a:rPr>
              <a:t>other novel cases.</a:t>
            </a:r>
          </a:p>
          <a:p>
            <a:pPr lvl="3"/>
            <a:r>
              <a:rPr lang="en-GB" sz="2400" b="1" dirty="0">
                <a:solidFill>
                  <a:srgbClr val="FFC000"/>
                </a:solidFill>
              </a:rPr>
              <a:t>Generalisation</a:t>
            </a:r>
            <a:r>
              <a:rPr lang="en-GB" sz="2400" dirty="0">
                <a:solidFill>
                  <a:srgbClr val="FFC000"/>
                </a:solidFill>
              </a:rPr>
              <a:t> (proper learning) </a:t>
            </a:r>
            <a:endParaRPr lang="en-GB" sz="2400" dirty="0" smtClean="0">
              <a:solidFill>
                <a:srgbClr val="FFC000"/>
              </a:solidFill>
            </a:endParaRPr>
          </a:p>
          <a:p>
            <a:pPr lvl="3"/>
            <a:endParaRPr lang="en-GB" sz="2400" dirty="0">
              <a:solidFill>
                <a:srgbClr val="FFC000"/>
              </a:solidFill>
            </a:endParaRPr>
          </a:p>
          <a:p>
            <a:pPr lvl="1"/>
            <a:r>
              <a:rPr lang="en-GB" sz="3800" dirty="0" smtClean="0"/>
              <a:t>How do you do that??</a:t>
            </a:r>
          </a:p>
          <a:p>
            <a:pPr lvl="2"/>
            <a:r>
              <a:rPr lang="en-GB" sz="3400" dirty="0" smtClean="0"/>
              <a:t>How brains do it might be complicated, but..</a:t>
            </a:r>
            <a:endParaRPr lang="en-GB" sz="3400" dirty="0"/>
          </a:p>
          <a:p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1727392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neural networks in machine learning = </a:t>
            </a:r>
            <a:r>
              <a:rPr lang="en-GB" i="1" dirty="0" smtClean="0"/>
              <a:t>Associative</a:t>
            </a:r>
            <a:r>
              <a:rPr lang="en-GB" dirty="0" smtClean="0"/>
              <a:t> </a:t>
            </a:r>
            <a:r>
              <a:rPr lang="en-GB" dirty="0"/>
              <a:t>induction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Associative induction = Learning </a:t>
            </a:r>
            <a:r>
              <a:rPr lang="en-GB" i="1" dirty="0" smtClean="0"/>
              <a:t>what goes together</a:t>
            </a:r>
          </a:p>
          <a:p>
            <a:r>
              <a:rPr lang="en-GB" dirty="0" smtClean="0"/>
              <a:t>This only requires very simple local rules: </a:t>
            </a:r>
            <a:r>
              <a:rPr lang="en-GB" i="1" dirty="0" smtClean="0"/>
              <a:t>neurons that fire together wire together</a:t>
            </a:r>
            <a:r>
              <a:rPr lang="en-GB" dirty="0" smtClean="0"/>
              <a:t> = the more two things co-occurred in the past, the more they become likely to co-occur in the future</a:t>
            </a:r>
          </a:p>
          <a:p>
            <a:r>
              <a:rPr lang="en-GB" b="1" i="1" dirty="0"/>
              <a:t>= positive feedback on correlations</a:t>
            </a:r>
          </a:p>
          <a:p>
            <a:r>
              <a:rPr lang="en-GB" dirty="0" smtClean="0"/>
              <a:t>can </a:t>
            </a:r>
            <a:r>
              <a:rPr lang="en-GB" dirty="0"/>
              <a:t>do all sorts of cool things: associative memory and recall, classification, reinforcement learning, generalisation, low-dimensional models of high-dimensional data, learning to solve constraint optimisation problems better with </a:t>
            </a:r>
            <a:r>
              <a:rPr lang="en-GB" dirty="0" smtClean="0"/>
              <a:t>experience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59230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i="1" u="sng" dirty="0" smtClean="0"/>
              <a:t>Natural</a:t>
            </a:r>
            <a:r>
              <a:rPr lang="en-GB" dirty="0" smtClean="0"/>
              <a:t> induction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5220" y="1289324"/>
            <a:ext cx="11085095" cy="5390099"/>
          </a:xfrm>
        </p:spPr>
        <p:txBody>
          <a:bodyPr>
            <a:normAutofit lnSpcReduction="10000"/>
          </a:bodyPr>
          <a:lstStyle/>
          <a:p>
            <a:r>
              <a:rPr lang="en-GB" sz="2400" dirty="0"/>
              <a:t>A natural process that does induction spontaneously (not by design or selection for that function)</a:t>
            </a:r>
          </a:p>
          <a:p>
            <a:endParaRPr lang="en-GB" dirty="0" smtClean="0"/>
          </a:p>
          <a:p>
            <a:endParaRPr lang="en-GB" dirty="0"/>
          </a:p>
          <a:p>
            <a:endParaRPr lang="en-GB" dirty="0" smtClean="0"/>
          </a:p>
          <a:p>
            <a:endParaRPr lang="en-GB" dirty="0"/>
          </a:p>
          <a:p>
            <a:endParaRPr lang="en-GB" dirty="0" smtClean="0"/>
          </a:p>
          <a:p>
            <a:pPr marL="0" indent="0">
              <a:buNone/>
            </a:pPr>
            <a:endParaRPr lang="en-GB" sz="3600" dirty="0"/>
          </a:p>
          <a:p>
            <a:pPr marL="0" indent="0">
              <a:buNone/>
            </a:pPr>
            <a:r>
              <a:rPr lang="en-GB" dirty="0" smtClean="0"/>
              <a:t>It is change </a:t>
            </a:r>
            <a:r>
              <a:rPr lang="en-GB" dirty="0"/>
              <a:t>in the </a:t>
            </a:r>
            <a:r>
              <a:rPr lang="en-GB" dirty="0" smtClean="0"/>
              <a:t>connective organisation </a:t>
            </a:r>
            <a:r>
              <a:rPr lang="en-GB" dirty="0"/>
              <a:t>of a dynamical system that </a:t>
            </a:r>
            <a:r>
              <a:rPr lang="en-GB" dirty="0" smtClean="0"/>
              <a:t>results indirectly </a:t>
            </a:r>
            <a:r>
              <a:rPr lang="en-GB" dirty="0"/>
              <a:t>from </a:t>
            </a:r>
            <a:r>
              <a:rPr lang="en-GB" dirty="0" smtClean="0"/>
              <a:t>the pattern of forcing it experiences, resulting in learning and increased optimisation ability.</a:t>
            </a:r>
            <a:endParaRPr lang="en-GB" dirty="0"/>
          </a:p>
        </p:txBody>
      </p:sp>
      <p:pic>
        <p:nvPicPr>
          <p:cNvPr id="6146" name="Picture 2" descr="Image result for brain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18" r="12204"/>
          <a:stretch/>
        </p:blipFill>
        <p:spPr bwMode="auto">
          <a:xfrm>
            <a:off x="1976668" y="2522040"/>
            <a:ext cx="1830418" cy="133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Image result for artificial neural network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21" r="22020"/>
          <a:stretch/>
        </p:blipFill>
        <p:spPr bwMode="auto">
          <a:xfrm>
            <a:off x="4090488" y="2572026"/>
            <a:ext cx="1610436" cy="1369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153283" y="3928137"/>
            <a:ext cx="12162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Evolved</a:t>
            </a:r>
            <a:r>
              <a:rPr lang="en-GB" dirty="0"/>
              <a:t> induction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287573" y="3941947"/>
            <a:ext cx="12162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Designed</a:t>
            </a:r>
            <a:r>
              <a:rPr lang="en-GB" dirty="0"/>
              <a:t> induction</a:t>
            </a:r>
          </a:p>
        </p:txBody>
      </p:sp>
      <p:sp>
        <p:nvSpPr>
          <p:cNvPr id="8" name="Rectangle 7"/>
          <p:cNvSpPr/>
          <p:nvPr/>
        </p:nvSpPr>
        <p:spPr>
          <a:xfrm>
            <a:off x="6150591" y="4551419"/>
            <a:ext cx="429593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/>
              <a:t>Natural</a:t>
            </a:r>
            <a:r>
              <a:rPr lang="en-GB" dirty="0"/>
              <a:t> induction - occurs spontaneously in dynamical systems w. suitable properties</a:t>
            </a:r>
          </a:p>
        </p:txBody>
      </p:sp>
      <p:pic>
        <p:nvPicPr>
          <p:cNvPr id="12" name="Picture 4" descr="Image result for socio political network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8975" y="2476781"/>
            <a:ext cx="1233228" cy="1233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Image result for gene regulatory network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9608" y="2572027"/>
            <a:ext cx="1314637" cy="1137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4" descr="Image result for ecological networks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05" t="-4843" r="1805" b="4843"/>
          <a:stretch/>
        </p:blipFill>
        <p:spPr bwMode="auto">
          <a:xfrm>
            <a:off x="7434869" y="2876840"/>
            <a:ext cx="1863482" cy="1666338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2600329" y="4551419"/>
            <a:ext cx="317624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Selected/designed for the purpose of doing induction </a:t>
            </a:r>
          </a:p>
        </p:txBody>
      </p:sp>
    </p:spTree>
    <p:extLst>
      <p:ext uri="{BB962C8B-B14F-4D97-AF65-F5344CB8AC3E}">
        <p14:creationId xmlns:p14="http://schemas.microsoft.com/office/powerpoint/2010/main" val="3277596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8" grpId="0"/>
      <p:bldP spid="1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919" y="-78306"/>
            <a:ext cx="10131425" cy="924653"/>
          </a:xfrm>
        </p:spPr>
        <p:txBody>
          <a:bodyPr/>
          <a:lstStyle/>
          <a:p>
            <a:r>
              <a:rPr lang="en-GB" dirty="0" smtClean="0"/>
              <a:t>How natural induction works in 4 easy steps</a:t>
            </a:r>
            <a:endParaRPr lang="en-GB" dirty="0"/>
          </a:p>
        </p:txBody>
      </p:sp>
      <p:pic>
        <p:nvPicPr>
          <p:cNvPr id="4" name="Picture 2" descr="Image result for brain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18" r="12204"/>
          <a:stretch/>
        </p:blipFill>
        <p:spPr bwMode="auto">
          <a:xfrm>
            <a:off x="9667086" y="867564"/>
            <a:ext cx="1417169" cy="1034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www.1000towns.ca/wp-content/uploads/2017/04/DonaldOldingHebb-e1584210282509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08" t="5040" r="25809" b="18519"/>
          <a:stretch/>
        </p:blipFill>
        <p:spPr bwMode="auto">
          <a:xfrm>
            <a:off x="9979333" y="2278642"/>
            <a:ext cx="1303735" cy="1625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/>
          <p:cNvGrpSpPr/>
          <p:nvPr/>
        </p:nvGrpSpPr>
        <p:grpSpPr>
          <a:xfrm>
            <a:off x="10072291" y="4472913"/>
            <a:ext cx="1156105" cy="1464101"/>
            <a:chOff x="10817225" y="4084233"/>
            <a:chExt cx="1156105" cy="1464101"/>
          </a:xfrm>
        </p:grpSpPr>
        <p:pic>
          <p:nvPicPr>
            <p:cNvPr id="2054" name="Picture 6" descr="Animated Metal Springs royalty-free 3d model - Preview no. 1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139" t="17560" r="31452" b="21061"/>
            <a:stretch/>
          </p:blipFill>
          <p:spPr bwMode="auto">
            <a:xfrm rot="19652069">
              <a:off x="11273611" y="4319185"/>
              <a:ext cx="311192" cy="994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Oval 7"/>
            <p:cNvSpPr/>
            <p:nvPr/>
          </p:nvSpPr>
          <p:spPr>
            <a:xfrm>
              <a:off x="10817225" y="4084233"/>
              <a:ext cx="455380" cy="452604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effectLst>
              <a:innerShdw blurRad="63500" dist="50800" dir="81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2800">
                <a:solidFill>
                  <a:srgbClr val="FFFFFF"/>
                </a:solidFill>
                <a:latin typeface="Arial Narrow"/>
                <a:cs typeface="Arial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11517950" y="5095730"/>
              <a:ext cx="455380" cy="452604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effectLst>
              <a:innerShdw blurRad="63500" dist="50800" dir="81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2800">
                <a:solidFill>
                  <a:srgbClr val="FFFFFF"/>
                </a:solidFill>
                <a:latin typeface="Arial Narrow"/>
                <a:cs typeface="Arial"/>
              </a:endParaRPr>
            </a:p>
          </p:txBody>
        </p:sp>
      </p:grpSp>
      <p:sp>
        <p:nvSpPr>
          <p:cNvPr id="5" name="Rectangle 4"/>
          <p:cNvSpPr/>
          <p:nvPr/>
        </p:nvSpPr>
        <p:spPr>
          <a:xfrm>
            <a:off x="1073152" y="945149"/>
            <a:ext cx="827772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/>
              <a:t>global adaptation ability in networks of simple components</a:t>
            </a:r>
            <a:br>
              <a:rPr lang="en-GB" sz="2400" dirty="0"/>
            </a:br>
            <a:r>
              <a:rPr lang="en-GB" sz="2400" dirty="0"/>
              <a:t>(E.g. in a learning neural network)</a:t>
            </a:r>
          </a:p>
        </p:txBody>
      </p:sp>
      <p:sp>
        <p:nvSpPr>
          <p:cNvPr id="6" name="Rectangle 5"/>
          <p:cNvSpPr/>
          <p:nvPr/>
        </p:nvSpPr>
        <p:spPr>
          <a:xfrm>
            <a:off x="1073152" y="2345213"/>
            <a:ext cx="839169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 smtClean="0"/>
              <a:t>Unsupervised distributed associative learning </a:t>
            </a:r>
            <a:br>
              <a:rPr lang="en-GB" sz="2400" dirty="0" smtClean="0"/>
            </a:br>
            <a:r>
              <a:rPr lang="en-GB" sz="2400" dirty="0" smtClean="0"/>
              <a:t>					(no centralised control or global feedback) </a:t>
            </a:r>
            <a:endParaRPr lang="en-GB" sz="2400" dirty="0"/>
          </a:p>
        </p:txBody>
      </p:sp>
      <p:sp>
        <p:nvSpPr>
          <p:cNvPr id="7" name="Rectangle 6"/>
          <p:cNvSpPr/>
          <p:nvPr/>
        </p:nvSpPr>
        <p:spPr>
          <a:xfrm>
            <a:off x="1073152" y="4472913"/>
            <a:ext cx="890618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/>
              <a:t>Viscoelastic connections </a:t>
            </a:r>
            <a:br>
              <a:rPr lang="en-GB" sz="2400" dirty="0"/>
            </a:br>
            <a:r>
              <a:rPr lang="en-GB" sz="2400" dirty="0"/>
              <a:t>(=connections that give-way slightly under stress, make current state more likely to occur again. </a:t>
            </a:r>
            <a:r>
              <a:rPr lang="en-GB" sz="2400" i="1" dirty="0" smtClean="0"/>
              <a:t>Natural, </a:t>
            </a:r>
            <a:r>
              <a:rPr lang="en-GB" sz="2400" dirty="0" smtClean="0"/>
              <a:t>energy minimisation)</a:t>
            </a:r>
            <a:endParaRPr lang="en-GB" sz="2400" dirty="0"/>
          </a:p>
        </p:txBody>
      </p:sp>
      <p:sp>
        <p:nvSpPr>
          <p:cNvPr id="18" name="Up Arrow 17"/>
          <p:cNvSpPr/>
          <p:nvPr/>
        </p:nvSpPr>
        <p:spPr>
          <a:xfrm>
            <a:off x="2614863" y="1818167"/>
            <a:ext cx="465221" cy="443429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Up Arrow 20"/>
          <p:cNvSpPr/>
          <p:nvPr/>
        </p:nvSpPr>
        <p:spPr>
          <a:xfrm>
            <a:off x="2622883" y="2844750"/>
            <a:ext cx="465221" cy="443429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/>
        </p:nvSpPr>
        <p:spPr>
          <a:xfrm>
            <a:off x="1073152" y="3365238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2400" dirty="0" smtClean="0"/>
              <a:t>positive </a:t>
            </a:r>
            <a:r>
              <a:rPr lang="en-GB" sz="2400" dirty="0"/>
              <a:t>feedback on </a:t>
            </a:r>
            <a:r>
              <a:rPr lang="en-GB" sz="2400" dirty="0" smtClean="0"/>
              <a:t>correlations</a:t>
            </a:r>
            <a:endParaRPr lang="en-GB" sz="2400" dirty="0"/>
          </a:p>
        </p:txBody>
      </p:sp>
      <p:sp>
        <p:nvSpPr>
          <p:cNvPr id="24" name="Up Arrow 23"/>
          <p:cNvSpPr/>
          <p:nvPr/>
        </p:nvSpPr>
        <p:spPr>
          <a:xfrm>
            <a:off x="2614862" y="3903846"/>
            <a:ext cx="465221" cy="443429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74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8" grpId="0" animBg="1"/>
      <p:bldP spid="21" grpId="0" animBg="1"/>
      <p:bldP spid="23" grpId="0"/>
      <p:bldP spid="2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919" y="-78306"/>
            <a:ext cx="10131425" cy="924653"/>
          </a:xfrm>
        </p:spPr>
        <p:txBody>
          <a:bodyPr/>
          <a:lstStyle/>
          <a:p>
            <a:r>
              <a:rPr lang="en-GB" dirty="0" smtClean="0"/>
              <a:t>How natural induction works in 4 easy steps</a:t>
            </a:r>
            <a:endParaRPr lang="en-GB" dirty="0"/>
          </a:p>
        </p:txBody>
      </p:sp>
      <p:pic>
        <p:nvPicPr>
          <p:cNvPr id="11" name="Picture 14" descr="Image result for ecological networks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05" t="-4843" r="1805" b="4843"/>
          <a:stretch/>
        </p:blipFill>
        <p:spPr bwMode="auto">
          <a:xfrm>
            <a:off x="10749894" y="5176796"/>
            <a:ext cx="1259452" cy="112621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Image result for socio political network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7691" y="5244034"/>
            <a:ext cx="1142126" cy="1142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1073152" y="945149"/>
            <a:ext cx="827772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/>
              <a:t>global adaptation </a:t>
            </a:r>
            <a:r>
              <a:rPr lang="en-GB" sz="2400" dirty="0" smtClean="0"/>
              <a:t>ability</a:t>
            </a:r>
            <a:endParaRPr lang="en-GB" sz="2400" dirty="0"/>
          </a:p>
        </p:txBody>
      </p:sp>
      <p:sp>
        <p:nvSpPr>
          <p:cNvPr id="15" name="Rectangle 14"/>
          <p:cNvSpPr/>
          <p:nvPr/>
        </p:nvSpPr>
        <p:spPr>
          <a:xfrm>
            <a:off x="1219173" y="5739901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2400" dirty="0"/>
              <a:t>Networks of viscoelastic </a:t>
            </a:r>
            <a:r>
              <a:rPr lang="en-GB" sz="2400" dirty="0" smtClean="0"/>
              <a:t>connections</a:t>
            </a:r>
            <a:endParaRPr lang="en-GB" sz="2400" dirty="0"/>
          </a:p>
        </p:txBody>
      </p:sp>
      <p:sp>
        <p:nvSpPr>
          <p:cNvPr id="18" name="Up Arrow 17"/>
          <p:cNvSpPr/>
          <p:nvPr/>
        </p:nvSpPr>
        <p:spPr>
          <a:xfrm>
            <a:off x="2614863" y="1818167"/>
            <a:ext cx="465221" cy="443429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Up Arrow 20"/>
          <p:cNvSpPr/>
          <p:nvPr/>
        </p:nvSpPr>
        <p:spPr>
          <a:xfrm>
            <a:off x="2679030" y="2908214"/>
            <a:ext cx="465221" cy="443429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Up Arrow 21"/>
          <p:cNvSpPr/>
          <p:nvPr/>
        </p:nvSpPr>
        <p:spPr>
          <a:xfrm>
            <a:off x="2711115" y="5232770"/>
            <a:ext cx="465221" cy="443429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3" name="Picture 2" descr="Image result for brain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18" r="12204"/>
          <a:stretch/>
        </p:blipFill>
        <p:spPr bwMode="auto">
          <a:xfrm>
            <a:off x="9667086" y="867564"/>
            <a:ext cx="1417169" cy="1034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3048000" y="3013502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lvl="1"/>
            <a:r>
              <a:rPr lang="en-GB" sz="2400" dirty="0"/>
              <a:t>Like a learning neural network, </a:t>
            </a:r>
            <a:br>
              <a:rPr lang="en-GB" sz="2400" dirty="0"/>
            </a:br>
            <a:r>
              <a:rPr lang="en-GB" sz="2400" dirty="0"/>
              <a:t>naturally (without selection or design).</a:t>
            </a:r>
          </a:p>
        </p:txBody>
      </p:sp>
      <p:sp>
        <p:nvSpPr>
          <p:cNvPr id="24" name="Up Arrow 23"/>
          <p:cNvSpPr/>
          <p:nvPr/>
        </p:nvSpPr>
        <p:spPr>
          <a:xfrm>
            <a:off x="2711115" y="4074240"/>
            <a:ext cx="465221" cy="443429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Up Arrow 28"/>
          <p:cNvSpPr/>
          <p:nvPr/>
        </p:nvSpPr>
        <p:spPr>
          <a:xfrm>
            <a:off x="9979710" y="2464785"/>
            <a:ext cx="465221" cy="2363889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074" name="Picture 2" descr="https://upload.wikimedia.org/wikipedia/commons/thumb/c/c8/Elastic_network_model.png/220px-Elastic_network_model.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55" r="7318"/>
          <a:stretch/>
        </p:blipFill>
        <p:spPr bwMode="auto">
          <a:xfrm>
            <a:off x="8083552" y="5209113"/>
            <a:ext cx="1267327" cy="1211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9208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6476F"/>
      </a:dk2>
      <a:lt2>
        <a:srgbClr val="EBEBEB"/>
      </a:lt2>
      <a:accent1>
        <a:srgbClr val="E5B458"/>
      </a:accent1>
      <a:accent2>
        <a:srgbClr val="F77754"/>
      </a:accent2>
      <a:accent3>
        <a:srgbClr val="D8507E"/>
      </a:accent3>
      <a:accent4>
        <a:srgbClr val="BC70EE"/>
      </a:accent4>
      <a:accent5>
        <a:srgbClr val="3CA2E2"/>
      </a:accent5>
      <a:accent6>
        <a:srgbClr val="91BF77"/>
      </a:accent6>
      <a:hlink>
        <a:srgbClr val="71DDAB"/>
      </a:hlink>
      <a:folHlink>
        <a:srgbClr val="A6E4C7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B36E0D05-787B-4C61-8268-2D6C1FBEDA32}"/>
    </a:ext>
  </a:extLst>
</a:theme>
</file>

<file path=ppt/theme/theme2.xml><?xml version="1.0" encoding="utf-8"?>
<a:theme xmlns:a="http://schemas.openxmlformats.org/drawingml/2006/main" name="uos_ppt__template_humanities">
  <a:themeElements>
    <a:clrScheme name="uos_ppt__template_v7 1">
      <a:dk1>
        <a:srgbClr val="323D43"/>
      </a:dk1>
      <a:lt1>
        <a:srgbClr val="FFFFFF"/>
      </a:lt1>
      <a:dk2>
        <a:srgbClr val="014359"/>
      </a:dk2>
      <a:lt2>
        <a:srgbClr val="77ADD3"/>
      </a:lt2>
      <a:accent1>
        <a:srgbClr val="979E45"/>
      </a:accent1>
      <a:accent2>
        <a:srgbClr val="4F5A20"/>
      </a:accent2>
      <a:accent3>
        <a:srgbClr val="FFFFFF"/>
      </a:accent3>
      <a:accent4>
        <a:srgbClr val="293338"/>
      </a:accent4>
      <a:accent5>
        <a:srgbClr val="C9CCB0"/>
      </a:accent5>
      <a:accent6>
        <a:srgbClr val="47511C"/>
      </a:accent6>
      <a:hlink>
        <a:srgbClr val="A67891"/>
      </a:hlink>
      <a:folHlink>
        <a:srgbClr val="8F9E94"/>
      </a:folHlink>
    </a:clrScheme>
    <a:fontScheme name="uos_ppt__template_v7">
      <a:majorFont>
        <a:latin typeface="Georgia"/>
        <a:ea typeface="ＭＳ Ｐゴシック"/>
        <a:cs typeface=""/>
      </a:majorFont>
      <a:minorFont>
        <a:latin typeface="Georgia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accent2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1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Lucida Sans" pitchFamily="16" charset="0"/>
            <a:ea typeface="ＭＳ Ｐゴシック" pitchFamily="16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accent2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1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Lucida Sans" pitchFamily="16" charset="0"/>
            <a:ea typeface="ＭＳ Ｐゴシック" pitchFamily="16" charset="-128"/>
          </a:defRPr>
        </a:defPPr>
      </a:lstStyle>
    </a:lnDef>
  </a:objectDefaults>
  <a:extraClrSchemeLst>
    <a:extraClrScheme>
      <a:clrScheme name="uos_ppt__template_v7 1">
        <a:dk1>
          <a:srgbClr val="323D43"/>
        </a:dk1>
        <a:lt1>
          <a:srgbClr val="FFFFFF"/>
        </a:lt1>
        <a:dk2>
          <a:srgbClr val="014359"/>
        </a:dk2>
        <a:lt2>
          <a:srgbClr val="77ADD3"/>
        </a:lt2>
        <a:accent1>
          <a:srgbClr val="979E45"/>
        </a:accent1>
        <a:accent2>
          <a:srgbClr val="4F5A20"/>
        </a:accent2>
        <a:accent3>
          <a:srgbClr val="FFFFFF"/>
        </a:accent3>
        <a:accent4>
          <a:srgbClr val="293338"/>
        </a:accent4>
        <a:accent5>
          <a:srgbClr val="C9CCB0"/>
        </a:accent5>
        <a:accent6>
          <a:srgbClr val="47511C"/>
        </a:accent6>
        <a:hlink>
          <a:srgbClr val="A67891"/>
        </a:hlink>
        <a:folHlink>
          <a:srgbClr val="8F9E94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19790</TotalTime>
  <Words>2886</Words>
  <Application>Microsoft Office PowerPoint</Application>
  <PresentationFormat>Widescreen</PresentationFormat>
  <Paragraphs>323</Paragraphs>
  <Slides>43</Slides>
  <Notes>12</Notes>
  <HiddenSlides>2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43</vt:i4>
      </vt:variant>
    </vt:vector>
  </HeadingPairs>
  <TitlesOfParts>
    <vt:vector size="56" baseType="lpstr">
      <vt:lpstr>ＭＳ Ｐゴシック</vt:lpstr>
      <vt:lpstr>Arial Narrow</vt:lpstr>
      <vt:lpstr>Wingdings</vt:lpstr>
      <vt:lpstr>Arial</vt:lpstr>
      <vt:lpstr>Aharoni</vt:lpstr>
      <vt:lpstr>Calibri</vt:lpstr>
      <vt:lpstr>Tahoma</vt:lpstr>
      <vt:lpstr>Corbel</vt:lpstr>
      <vt:lpstr>Calibri Light</vt:lpstr>
      <vt:lpstr>Symbol</vt:lpstr>
      <vt:lpstr>Georgia</vt:lpstr>
      <vt:lpstr>Celestial</vt:lpstr>
      <vt:lpstr>uos_ppt__template_humanities</vt:lpstr>
      <vt:lpstr> natural induction and “global adaptation in networks of selfish components”</vt:lpstr>
      <vt:lpstr>PowerPoint Presentation</vt:lpstr>
      <vt:lpstr>What is Induction?</vt:lpstr>
      <vt:lpstr>There are two kinds of people in the world</vt:lpstr>
      <vt:lpstr>Induction is fundamental to learning:  </vt:lpstr>
      <vt:lpstr>neural networks in machine learning = Associative induction </vt:lpstr>
      <vt:lpstr>Natural induction</vt:lpstr>
      <vt:lpstr>How natural induction works in 4 easy steps</vt:lpstr>
      <vt:lpstr>How natural induction works in 4 easy steps</vt:lpstr>
      <vt:lpstr>PowerPoint Presentation</vt:lpstr>
      <vt:lpstr>In more detail…</vt:lpstr>
      <vt:lpstr>induction requires -&gt; modelling underlying regularities</vt:lpstr>
      <vt:lpstr>Induction =&gt; Generalisation</vt:lpstr>
      <vt:lpstr>A. Dynamical systems as correlation models</vt:lpstr>
      <vt:lpstr>Generating from the model</vt:lpstr>
      <vt:lpstr>B. Dynamical systems as constraint solvers</vt:lpstr>
      <vt:lpstr>Adaptation by induction</vt:lpstr>
      <vt:lpstr>Adaptation by induction</vt:lpstr>
      <vt:lpstr>Adaptation by induction</vt:lpstr>
      <vt:lpstr>Adaptation by induction</vt:lpstr>
      <vt:lpstr>PowerPoint Presentation</vt:lpstr>
      <vt:lpstr>Adaptation by induction</vt:lpstr>
      <vt:lpstr>Adaptation by induction (a ‘self-modelling’ dynamical system)</vt:lpstr>
      <vt:lpstr>How natural induction works in 4 easy steps</vt:lpstr>
      <vt:lpstr>Correlation learning (associative induction) happens naturally</vt:lpstr>
      <vt:lpstr>e.g. physical system of particles connected by springs</vt:lpstr>
      <vt:lpstr>e.g. physical system of particles connected by springs</vt:lpstr>
      <vt:lpstr>PowerPoint Presentation</vt:lpstr>
      <vt:lpstr>Adaptation by induction</vt:lpstr>
      <vt:lpstr>Adaptation by induction</vt:lpstr>
      <vt:lpstr>Learning to optimise better</vt:lpstr>
      <vt:lpstr>Learning to optimise better (larger system)</vt:lpstr>
      <vt:lpstr>Learning to optimise better (larger system)</vt:lpstr>
      <vt:lpstr>Without perturbation</vt:lpstr>
      <vt:lpstr>Without perturbation</vt:lpstr>
      <vt:lpstr>Without perturbation</vt:lpstr>
      <vt:lpstr>Learning to optimise better (larger system)</vt:lpstr>
      <vt:lpstr>How natural induction works in 4 easy steps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University of Southampton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Adaptation of  Parts and Wholes</dc:title>
  <dc:creator>Richard A. Watson</dc:creator>
  <cp:lastModifiedBy>Richard Watson</cp:lastModifiedBy>
  <cp:revision>392</cp:revision>
  <dcterms:created xsi:type="dcterms:W3CDTF">2020-03-26T16:43:07Z</dcterms:created>
  <dcterms:modified xsi:type="dcterms:W3CDTF">2022-03-22T04:20:07Z</dcterms:modified>
</cp:coreProperties>
</file>